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omfortaa" panose="020B0604020202020204" charset="0"/>
      <p:regular r:id="rId34"/>
      <p:bold r:id="rId35"/>
    </p:embeddedFont>
    <p:embeddedFont>
      <p:font typeface="Merriweather" panose="00000500000000000000"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E4B896-450D-4D35-BBF3-F03C11398E0C}">
  <a:tblStyle styleId="{0AE4B896-450D-4D35-BBF3-F03C11398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Kumar" userId="a773ea4f3192bb44" providerId="LiveId" clId="{B6FF017A-01E6-40CC-A7D1-8CC16C989625}"/>
    <pc:docChg chg="modSld">
      <pc:chgData name="Keshav Kumar" userId="a773ea4f3192bb44" providerId="LiveId" clId="{B6FF017A-01E6-40CC-A7D1-8CC16C989625}" dt="2022-12-06T04:26:30.803" v="3" actId="1076"/>
      <pc:docMkLst>
        <pc:docMk/>
      </pc:docMkLst>
      <pc:sldChg chg="modSp mod">
        <pc:chgData name="Keshav Kumar" userId="a773ea4f3192bb44" providerId="LiveId" clId="{B6FF017A-01E6-40CC-A7D1-8CC16C989625}" dt="2022-12-06T04:26:00.495" v="1" actId="20577"/>
        <pc:sldMkLst>
          <pc:docMk/>
          <pc:sldMk cId="0" sldId="262"/>
        </pc:sldMkLst>
        <pc:spChg chg="mod">
          <ac:chgData name="Keshav Kumar" userId="a773ea4f3192bb44" providerId="LiveId" clId="{B6FF017A-01E6-40CC-A7D1-8CC16C989625}" dt="2022-12-06T04:26:00.495" v="1" actId="20577"/>
          <ac:spMkLst>
            <pc:docMk/>
            <pc:sldMk cId="0" sldId="262"/>
            <ac:spMk id="118" creationId="{00000000-0000-0000-0000-000000000000}"/>
          </ac:spMkLst>
        </pc:spChg>
      </pc:sldChg>
      <pc:sldChg chg="modSp mod">
        <pc:chgData name="Keshav Kumar" userId="a773ea4f3192bb44" providerId="LiveId" clId="{B6FF017A-01E6-40CC-A7D1-8CC16C989625}" dt="2022-12-06T04:26:30.803" v="3" actId="1076"/>
        <pc:sldMkLst>
          <pc:docMk/>
          <pc:sldMk cId="0" sldId="265"/>
        </pc:sldMkLst>
        <pc:spChg chg="mod">
          <ac:chgData name="Keshav Kumar" userId="a773ea4f3192bb44" providerId="LiveId" clId="{B6FF017A-01E6-40CC-A7D1-8CC16C989625}" dt="2022-12-06T04:26:26.724" v="2" actId="1076"/>
          <ac:spMkLst>
            <pc:docMk/>
            <pc:sldMk cId="0" sldId="265"/>
            <ac:spMk id="142" creationId="{00000000-0000-0000-0000-000000000000}"/>
          </ac:spMkLst>
        </pc:spChg>
        <pc:spChg chg="mod">
          <ac:chgData name="Keshav Kumar" userId="a773ea4f3192bb44" providerId="LiveId" clId="{B6FF017A-01E6-40CC-A7D1-8CC16C989625}" dt="2022-12-06T04:26:30.803" v="3" actId="1076"/>
          <ac:spMkLst>
            <pc:docMk/>
            <pc:sldMk cId="0" sldId="265"/>
            <ac:spMk id="14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f86c8f3c9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7f86c8f3c9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a4c2b6cb8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a4c2b6cb8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Some stakeholders in the country’s healthcare system include consumers, employers, health facilities, practitioners, etc.</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According to National Library of Medicine, from providers, they think that these cost-saving program (value-based care) are untrustworthy. The reasons stated that the plan makers were more focusing on cutting costs than needed services that were asked for patients.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From patients, or sometimes we can understand as consumers. A slight difference between “patients” and “consumers” is patient actively undergoing a course of treatment for a particular illness may differ significantly from the perspective of a healthcare consumer who may acquire goods and services over the course of a lifetime but not be actively in treatment. The most worrying from patients is not the quality of services even their doctors are not as high quality. Patients frequently worry that the concept of "evidence-based" medicine may limit the treatment options available to their doctors and suspect that there may be a covert motive of cost cutting behind it.</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7f86c8f3c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7f86c8f3c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would like to concentrating on producing a design to focus on improvements of current system. To align outcomes accordingly to provide quality care by healthcare providers and their internal or external teams. We expect to find the related costs towards a patient and implementation of the plan with an integrated approach to cut a good amount of spending costs.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7f86c8f3c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7f86c8f3c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 organization works differently within themselves and externally, our approach would be to find an operational model among different payment models and providers. To ensure that all the policies, guidelines and agreements are friendly towards user, provider and government.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7f86c8f3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7f86c8f3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950">
                <a:solidFill>
                  <a:srgbClr val="16192B"/>
                </a:solidFill>
              </a:rPr>
              <a:t>Healthcare analytics is a new discipline in the healthcare sector that analyzes data to produce insights that could be used to improve patient outcomes. Below is the explanation for the same:</a:t>
            </a:r>
            <a:endParaRPr sz="950">
              <a:solidFill>
                <a:srgbClr val="16192B"/>
              </a:solidFill>
            </a:endParaRPr>
          </a:p>
          <a:p>
            <a:pPr marL="457200" lvl="0" indent="-288925" algn="l" rtl="0">
              <a:lnSpc>
                <a:spcPct val="115000"/>
              </a:lnSpc>
              <a:spcBef>
                <a:spcPts val="1200"/>
              </a:spcBef>
              <a:spcAft>
                <a:spcPts val="0"/>
              </a:spcAft>
              <a:buClr>
                <a:srgbClr val="16192B"/>
              </a:buClr>
              <a:buSzPts val="950"/>
              <a:buChar char="●"/>
            </a:pPr>
            <a:r>
              <a:rPr lang="en" sz="950">
                <a:solidFill>
                  <a:srgbClr val="16192B"/>
                </a:solidFill>
              </a:rPr>
              <a:t>By enabling the discovery of patterns and trends in patient data and the identification of potential improvement areas, the use of healthcare analytics can improve patient care.Care delivery gaps, hotspots, and potential improvement zones can all be found using healthcare analytics. </a:t>
            </a:r>
            <a:endParaRPr sz="950">
              <a:solidFill>
                <a:srgbClr val="16192B"/>
              </a:solidFill>
            </a:endParaRPr>
          </a:p>
          <a:p>
            <a:pPr marL="457200" lvl="0" indent="-288925" algn="l" rtl="0">
              <a:lnSpc>
                <a:spcPct val="115000"/>
              </a:lnSpc>
              <a:spcBef>
                <a:spcPts val="0"/>
              </a:spcBef>
              <a:spcAft>
                <a:spcPts val="0"/>
              </a:spcAft>
              <a:buClr>
                <a:srgbClr val="16192B"/>
              </a:buClr>
              <a:buSzPts val="950"/>
              <a:buChar char="●"/>
            </a:pPr>
            <a:r>
              <a:rPr lang="en" sz="950">
                <a:solidFill>
                  <a:srgbClr val="16192B"/>
                </a:solidFill>
              </a:rPr>
              <a:t>It can also be used to identify potential areas for care delivery improvement, such as pinpointing care areas that need to be addressed to lower readmission rates or raise patient satisfaction.</a:t>
            </a:r>
            <a:endParaRPr sz="950">
              <a:solidFill>
                <a:srgbClr val="16192B"/>
              </a:solidFill>
            </a:endParaRPr>
          </a:p>
          <a:p>
            <a:pPr marL="457200" lvl="0" indent="-288925" algn="l" rtl="0">
              <a:lnSpc>
                <a:spcPct val="115000"/>
              </a:lnSpc>
              <a:spcBef>
                <a:spcPts val="0"/>
              </a:spcBef>
              <a:spcAft>
                <a:spcPts val="0"/>
              </a:spcAft>
              <a:buClr>
                <a:srgbClr val="16192B"/>
              </a:buClr>
              <a:buSzPts val="950"/>
              <a:buChar char="●"/>
            </a:pPr>
            <a:r>
              <a:rPr lang="en" sz="950">
                <a:solidFill>
                  <a:srgbClr val="16192B"/>
                </a:solidFill>
              </a:rPr>
              <a:t>Healthcare analytics may also be used to identify risky areas in patient care. </a:t>
            </a:r>
            <a:endParaRPr sz="950">
              <a:solidFill>
                <a:srgbClr val="16192B"/>
              </a:solidFill>
            </a:endParaRPr>
          </a:p>
          <a:p>
            <a:pPr marL="457200" lvl="0" indent="-298450" algn="l" rtl="0">
              <a:lnSpc>
                <a:spcPct val="115000"/>
              </a:lnSpc>
              <a:spcBef>
                <a:spcPts val="0"/>
              </a:spcBef>
              <a:spcAft>
                <a:spcPts val="0"/>
              </a:spcAft>
              <a:buSzPts val="1100"/>
              <a:buChar char="●"/>
            </a:pPr>
            <a:r>
              <a:rPr lang="en" sz="900">
                <a:solidFill>
                  <a:srgbClr val="16192B"/>
                </a:solidFill>
                <a:highlight>
                  <a:schemeClr val="lt1"/>
                </a:highlight>
              </a:rPr>
              <a:t>Analyzing patient data which will help to understand patient groups and develop care plans that are tailored to their unique needs.</a:t>
            </a:r>
            <a:endParaRPr sz="900">
              <a:solidFill>
                <a:srgbClr val="16192B"/>
              </a:solidFill>
              <a:highlight>
                <a:schemeClr val="lt1"/>
              </a:highlight>
            </a:endParaRPr>
          </a:p>
          <a:p>
            <a:pPr marL="457200" lvl="0" indent="-298450" algn="l" rtl="0">
              <a:lnSpc>
                <a:spcPct val="115000"/>
              </a:lnSpc>
              <a:spcBef>
                <a:spcPts val="0"/>
              </a:spcBef>
              <a:spcAft>
                <a:spcPts val="0"/>
              </a:spcAft>
              <a:buSzPts val="1100"/>
              <a:buChar char="●"/>
            </a:pPr>
            <a:r>
              <a:rPr lang="en" sz="950">
                <a:solidFill>
                  <a:srgbClr val="16192B"/>
                </a:solidFill>
                <a:highlight>
                  <a:srgbClr val="FFFFFF"/>
                </a:highlight>
              </a:rPr>
              <a:t>By identifying high-risk locations, ineffective uses of resources, and potential areas for treatment delivery improvement, healthcare analytics can help healthcare professionals maximize patient outcomes. Healthcare providers can better understand patient demographics and tailor treatment plans to suit their needs by using healthcare analytics to identify opportunities for population health improvement.</a:t>
            </a:r>
            <a:endParaRPr sz="950">
              <a:solidFill>
                <a:srgbClr val="16192B"/>
              </a:solidFill>
              <a:highlight>
                <a:srgbClr val="FFFFFF"/>
              </a:highlight>
            </a:endParaRPr>
          </a:p>
          <a:p>
            <a:pPr marL="457200" lvl="0" indent="-288925" algn="l" rtl="0">
              <a:lnSpc>
                <a:spcPct val="115000"/>
              </a:lnSpc>
              <a:spcBef>
                <a:spcPts val="0"/>
              </a:spcBef>
              <a:spcAft>
                <a:spcPts val="0"/>
              </a:spcAft>
              <a:buClr>
                <a:srgbClr val="16192B"/>
              </a:buClr>
              <a:buSzPts val="950"/>
              <a:buChar char="●"/>
            </a:pPr>
            <a:r>
              <a:rPr lang="en" sz="950">
                <a:solidFill>
                  <a:srgbClr val="16192B"/>
                </a:solidFill>
              </a:rPr>
              <a:t>Finally, population health improvement potential may also be found using healthcare analytics. </a:t>
            </a:r>
            <a:endParaRPr sz="800">
              <a:solidFill>
                <a:srgbClr val="16192B"/>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7f86c8f3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7f86c8f3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Additionally, the issues can also be due to </a:t>
            </a:r>
            <a:r>
              <a:rPr lang="en" sz="1050">
                <a:solidFill>
                  <a:srgbClr val="16192B"/>
                </a:solidFill>
              </a:rPr>
              <a:t>Healthcare workers' ability to track and monitor patient outcomes may be hampered by improper use of analytics or health information technology. Healthcare personnel could miss opportunities to identify areas where care delivery might be improved in the absence of reliable and timely data. </a:t>
            </a:r>
            <a:endParaRPr sz="1050">
              <a:solidFill>
                <a:srgbClr val="16192B"/>
              </a:solidFill>
            </a:endParaRPr>
          </a:p>
          <a:p>
            <a:pPr marL="0" lvl="0" indent="0" algn="l" rtl="0">
              <a:spcBef>
                <a:spcPts val="0"/>
              </a:spcBef>
              <a:spcAft>
                <a:spcPts val="0"/>
              </a:spcAft>
              <a:buNone/>
            </a:pPr>
            <a:r>
              <a:rPr lang="en" sz="1050">
                <a:solidFill>
                  <a:srgbClr val="16192B"/>
                </a:solidFill>
              </a:rPr>
              <a:t>Finally, ineffective care delivery may be caused using analytics and health information technology. Healthcare practitioners might not be able to spot areas of unnecessary utilization and chances for improvement without precise and timely data</a:t>
            </a:r>
            <a:endParaRPr sz="1050">
              <a:solidFill>
                <a:srgbClr val="16192B"/>
              </a:solidFill>
            </a:endParaRPr>
          </a:p>
          <a:p>
            <a:pPr marL="0" lvl="0" indent="0" algn="l" rtl="0">
              <a:lnSpc>
                <a:spcPct val="115000"/>
              </a:lnSpc>
              <a:spcBef>
                <a:spcPts val="1200"/>
              </a:spcBef>
              <a:spcAft>
                <a:spcPts val="0"/>
              </a:spcAft>
              <a:buNone/>
            </a:pPr>
            <a:r>
              <a:rPr lang="en" sz="1050">
                <a:solidFill>
                  <a:srgbClr val="16192B"/>
                </a:solidFill>
                <a:highlight>
                  <a:srgbClr val="FFFFFF"/>
                </a:highlight>
              </a:rPr>
              <a:t>Hence, To improve patient outcomes, it is vital for healthcare workers to make sure they are using analytics and health information technology appropriately. </a:t>
            </a:r>
            <a:endParaRPr sz="1050">
              <a:solidFill>
                <a:srgbClr val="16192B"/>
              </a:solidFill>
              <a:highlight>
                <a:srgbClr val="FFFFFF"/>
              </a:highlight>
            </a:endParaRPr>
          </a:p>
          <a:p>
            <a:pPr marL="0" lvl="0" indent="0" algn="l" rtl="0">
              <a:spcBef>
                <a:spcPts val="1200"/>
              </a:spcBef>
              <a:spcAft>
                <a:spcPts val="0"/>
              </a:spcAft>
              <a:buNone/>
            </a:pPr>
            <a:endParaRPr sz="1150">
              <a:solidFill>
                <a:srgbClr val="16192B"/>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7f86c8f3c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7f86c8f3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50" dirty="0">
                <a:solidFill>
                  <a:srgbClr val="16192B"/>
                </a:solidFill>
                <a:highlight>
                  <a:srgbClr val="FFFFFF"/>
                </a:highlight>
              </a:rPr>
              <a:t>There are several approaches to enhance the use of analytics or health information technology to solve the problems outlined in the case. Healthcare practitioners should ensure that they have access to accurate and timely data, the necessary tools, and systems for evaluating patient data, and a rigorous process for collecting, analyzing, and acting on patient data. By utilizing analytics and health information technology effectively, healthcare professionals may improve patient outcomes.</a:t>
            </a:r>
            <a:endParaRPr sz="1150" dirty="0">
              <a:solidFill>
                <a:srgbClr val="16192B"/>
              </a:solidFill>
              <a:highlight>
                <a:srgbClr val="FFFFFF"/>
              </a:highlight>
            </a:endParaRPr>
          </a:p>
          <a:p>
            <a:pPr marL="0" lvl="0" indent="0" algn="l" rtl="0">
              <a:spcBef>
                <a:spcPts val="120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7f86c8f3c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7f86c8f3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Moving Towards Value Based Care Positive Effects </a:t>
            </a:r>
            <a:endParaRPr sz="1200" b="1">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Great improvement in terms of quality for patients b/c physician is focused on outcome more than anything else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VBC provides more patient feedback which is helpful for physicians to adjust their practices</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Decrease costs because there may not be as many tests being performed to provider the outcome</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Focuses more on proactive care to manage chronic illness again benefiting patients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Patient engagement increases between patients and providers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Moving Towards Value Based Care Negative Effects</a:t>
            </a:r>
            <a:endParaRPr sz="1200" b="1">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Could dismantle organizational and operational components of healthcare that are already working well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Without sufficient data analytics skills value based care can not be performed efficiently and can lead to a decrease in incentives for providers and healthcare entities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Increase in patient load making organization and operation of provider care and healthcare entities less efficient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Provides greater risk for providers as they play a larger part in outcomes and quality care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Could be a financial risk for providers if there are working with integrated systems and other providers are not providing the same quality </a:t>
            </a:r>
            <a:endParaRPr sz="7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f86c8f3c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7f86c8f3c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find improvement of the current system in place no longer sustaining and it does not meet. We are able to align our outcomes and ensure teams to be providing quality care with the goal being met.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a83d9a1d3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a83d9a1d3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research found out that costs play a significant role and the related costs were decreased.  In exhibit 4, we find a significant decrease in costs through the new purchasing model and the reimbursement model by England. Our outcomes were aligned with our goals and have an integrated approach towards value care.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f86c8f3c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7f86c8f3c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model works with the organizations and also complies with all the policies, guidelines and agreements.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700"/>
              <a:t>Overview of the Case:</a:t>
            </a:r>
            <a:endParaRPr sz="700"/>
          </a:p>
          <a:p>
            <a:pPr marL="0" lvl="0" indent="0" algn="just" rtl="0">
              <a:lnSpc>
                <a:spcPct val="115000"/>
              </a:lnSpc>
              <a:spcBef>
                <a:spcPts val="1200"/>
              </a:spcBef>
              <a:spcAft>
                <a:spcPts val="1200"/>
              </a:spcAft>
              <a:buNone/>
            </a:pPr>
            <a:r>
              <a:rPr lang="en" sz="700"/>
              <a:t>We are witnessing the big change in healthcare systems over the world where traditional care processes no longer meet the patient’s demands and payment methods to care providers no longer fit. We need a new approach in which can balance the cost cuts but also provide adequate quality care to patients. In the case study, traditional methods mentioned are block payment, capitation, pay-for-performance, payment by results (PbR/case base), and fee-for-service. However, the medical costs recently kept going up in England healthcare where the nation was spending too much but the value was not gained as much as expected. Especially, the most chronic issue was consuming a high portion of healthcare expenditure and having high consequences to the nation’s economy was “diabetes”. As measured, the country spent 1 million Euro to treat diabetes patients, but it was expressed that the current system did not produce good outcomes as expected. A new approach named value-based commission (VBC) program was introduced by North Central London (NCL) in England, focusing on medical care for diabetes population as a pilot program. </a:t>
            </a:r>
            <a:endParaRPr sz="7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7f86c8f3c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7f86c8f3c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7f86c8f3c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7f86c8f3c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68c738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a68c738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a35397faf2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a35397faf2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7f86c8f3c9_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7f86c8f3c9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Recognition of need for integrated care for people with long term conditions, recognizing scale of the problem are the key recommendations as they would help to provide better outcomes in value based healthcare. This would also help to overcome the risks in the value based healthcare systems.</a:t>
            </a:r>
          </a:p>
          <a:p>
            <a:pPr marL="0" indent="0">
              <a:buNone/>
            </a:pP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7f86c8f3c9_7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7f86c8f3c9_7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graph clearly shows how value based care reduces the costs by improving quality of care through various payment strategies.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7f86c8f3c9_7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7f86c8f3c9_7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Lack of resources would lead to many challenges in reorganizing the value-based healthcare system. We need to assess financial risks and changes in policies. It would be difficult to collect information with the current model.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a68c73895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a68c73895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a68c73895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a68c73895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study found that if the current health system continues the current complications will grow.</a:t>
            </a:r>
            <a:endParaRPr/>
          </a:p>
          <a:p>
            <a:pPr marL="0" lvl="0" indent="0" algn="l" rtl="0">
              <a:spcBef>
                <a:spcPts val="0"/>
              </a:spcBef>
              <a:spcAft>
                <a:spcPts val="0"/>
              </a:spcAft>
              <a:buNone/>
            </a:pPr>
            <a:endParaRPr/>
          </a:p>
          <a:p>
            <a:pPr marL="0" lvl="0" indent="0" algn="l" rtl="0">
              <a:spcBef>
                <a:spcPts val="0"/>
              </a:spcBef>
              <a:spcAft>
                <a:spcPts val="0"/>
              </a:spcAft>
              <a:buNone/>
            </a:pPr>
            <a:r>
              <a:rPr lang="en"/>
              <a:t>Costs reference : https://pubmed.ncbi.nlm.nih.gov/22537247/</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7f86c8f3c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7f86c8f3c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Value based care was previously based on the relative on the inputs and money spent on achieving health outcomes but not the value and quality of the care provided to achieve outcomes.Implementing value based care provides patients with an emphasis on the quality of care provided to them and shifts how patient care is administered. This will overall improve the healthcare space for patients and providers. It can also cut costs as looking at improved outcomes rather than inputs may decrease the amount of unnecessary testing, lab work or incorrect diagnosis.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There is a need to monitor outcomes across an IPU as the IPU (Integrated Practice Unit) provides collaborative discussion amongst an array of healthcare professionals and helps increase the quality since there is integrated care. By monitoring the outcomes of the IPU’s, there can be direct data showing the correlation of having integrated care on the quality of care versus not having these IPU’s. Based on this statistical data, the system can further go and modify provider contracts depending on how well they are collaborating and what their patient outcomes are.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98e9ca23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98e9ca23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A definition of “value” term was defined as how much money spent on a service and how much we achieved its outcome. Deeper, value-based care (or called interchangeably outcomes-based care) was depicted as a way not only to organize, measure, and reimburse the healthcare providers efficiently but also to improve the value of services, according to the article. The core of value-based care is value-driven by focusing on early intervention, prevention, and recovery where early results is a promise which helps to save costs but gain more effectiveness. The pilot program was led by Camden Clinical Commissioning Group (CCG) with a group of diagnosed or undiagnosed diabetes patients and some other experts who helped to design and improve the value-based care target. The program took value or outcomes as a criterion where outcomes defined patients are center and treated holistically – the procedure to take care a patient entire circle from health to quality of life. The program was planned in three phases. Two first phases were done while the third phase was pending on the result. </a:t>
            </a: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7f86c8f3c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7f86c8f3c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Value based commissioning is very different from the earlier initiatives as the previous years mainly focused on fee for service. Fee for service focused on correlating patient care to how many procedures were done and the cost of those procedures in order to solve the problem. However, value based commissioning focuses on the way that this journey happens and what steps can be taken in order to improve the quality of care given. There are a few aspects that they differ in. There is an obvious increase in terms of quality with VBC as discussed throughout this presentation; however there is also an increase in safety and patient flow optimization. In terms of safety there is an increase for patients as the physician focuses  on value meaning they are more careful of the outcomes for patients. These outcomes directly relate to their reimbursement giving them a social and financial incentive to increase their accuracy. For patient flow optimization, VBC can have an adverse effect because although there is an increase in quality it can often come with an increase in patient volume. This increase in volume can decrease patient flow as operations can get quite confusing with a greater volume.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7f86c8f3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7f86c8f3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This is something that physicians can struggle with because it is a very different method in comparison to their past income forms. Having their revenue tied to other physicians can cause many issues amongst physicians and disrupt the integration workflow. If we were to be physicians we would feel conflicted by signing this contract as it creates a great amount of risk within our profession. It would most definitely be an uncomfortable feeling to know that another physician's mistakes or lack of care in terms of quality can affect my income. However, it is important to note that VBC provides a framework for providing the best possible care for the patient and focusing on their quality of care. With this in mind, as a physician we would be able to sign the contract knowing that in the future it will have higher reward with quality and financial revenue.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98e9ca23a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98e9ca23a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II.</a:t>
            </a:r>
            <a:r>
              <a:rPr lang="en" sz="700">
                <a:solidFill>
                  <a:schemeClr val="dk1"/>
                </a:solidFill>
                <a:latin typeface="Times New Roman"/>
                <a:ea typeface="Times New Roman"/>
                <a:cs typeface="Times New Roman"/>
                <a:sym typeface="Times New Roman"/>
              </a:rPr>
              <a:t>                  </a:t>
            </a:r>
            <a:r>
              <a:rPr lang="en">
                <a:solidFill>
                  <a:schemeClr val="dk1"/>
                </a:solidFill>
              </a:rPr>
              <a:t>In the UK, more than one person with diabetes symptoms—diagnosed or undiagnosed—was present for every seventeen individuals. The case discusses the issue of rising medical costs yet undetected diabetes in the population of England. Approximately £10 billion (or 10% of the total national budget) was spent on diabetes care each year. By 2025, it was anticipated that 5 million people in the UK would be affected, a 30% rise in the number of sufferers since 2006. However, there were 15,000 individuals who had a diagnosis. The prevalence of diabetes may be higher. One of the reasons value and outcomes were created was to balance the disparity between high expenses and subpar patient results. The new approach will place less emphasis on the numbers of patients treated. With the new program, the emphasis will shift from the quantity of patients cared for to how effectively patients are treated. According to the research, funding could be reduced by almost 30 billion euros between 2013–2014 and 2020–2021. The existence of Covid-19, however, altered their plan of action. The Department of Health and Social Care's assessment estimates that England needed to provide an additional £33.8 billion to combat the Covid-19 pandemic. An illustration is below.</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a073eb5b4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a073eb5b4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II.</a:t>
            </a:r>
            <a:r>
              <a:rPr lang="en" sz="700">
                <a:solidFill>
                  <a:schemeClr val="dk1"/>
                </a:solidFill>
                <a:latin typeface="Times New Roman"/>
                <a:ea typeface="Times New Roman"/>
                <a:cs typeface="Times New Roman"/>
                <a:sym typeface="Times New Roman"/>
              </a:rPr>
              <a:t>                  </a:t>
            </a:r>
            <a:r>
              <a:rPr lang="en">
                <a:solidFill>
                  <a:schemeClr val="dk1"/>
                </a:solidFill>
              </a:rPr>
              <a:t>In the UK, more than one person with diabetes symptoms—diagnosed or undiagnosed—was present for every According to the research, funding could be reduced by almost 30 billion euros between 2013–2014 and 2020–2021. The existence of Covid-19, however, altered their plan of action. The Department of Health and Social Care's assessment estimates that England needed to provide an additional £33.8 billion to combat the Covid-19 pandemic. An illustration is below.</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98e9ca23a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98e9ca23a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t>The case study was a dreary about the UK healthcare industry but also a potential future for developed countries, including the US. Plus, with the onset of Covid-19, all countries in the world are affected by the pandemic, with the loss of human and financial issues. During this time, the National Health Expenditure reported that all aspects of healthcare grew from 3.5% to 9.5% in 2020. Moreover, the US spent the highest spending on healthcare, but we gain the least quality in developed countries. To reduce medical expenses while still providing patients with the best value, the US is therefore also paying attention to this value-based issue.</a:t>
            </a:r>
            <a:endParaRPr/>
          </a:p>
          <a:p>
            <a:pPr marL="0" lvl="0" indent="0" algn="just" rtl="0">
              <a:lnSpc>
                <a:spcPct val="115000"/>
              </a:lnSpc>
              <a:spcBef>
                <a:spcPts val="1200"/>
              </a:spcBef>
              <a:spcAft>
                <a:spcPts val="0"/>
              </a:spcAft>
              <a:buClr>
                <a:schemeClr val="dk1"/>
              </a:buClr>
              <a:buSzPts val="1100"/>
              <a:buFont typeface="Arial"/>
              <a:buNone/>
            </a:pPr>
            <a:r>
              <a:rPr lang="en"/>
              <a:t> </a:t>
            </a:r>
            <a:endParaRPr/>
          </a:p>
          <a:p>
            <a:pPr marL="0" lvl="0" indent="0" algn="l" rtl="0">
              <a:spcBef>
                <a:spcPts val="12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a3b519c1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a3b519c1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England government is looking for a change in the existing healthcare and payments system. An improvement in costs and care. Main agenda of the case is to implement a value-based and outcome-based approach to healthcare planning and purchasing. We’re trying to achieve a measurable improvement in patient benefit along with a reduction in cost for services in healthcare. Alignment of payments and quality care towards patients is being considered and made trials for.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a3b519c10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a3b519c10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There are three phases in the project being implemented out of which the final phase was incomplete. First two phases are to define population their outcomes and designing IPU and evaluating models. Third phase was difficult as it the implementation part.</a:t>
            </a:r>
            <a:endParaRPr/>
          </a:p>
          <a:p>
            <a:pPr marL="0" lvl="0" indent="0" algn="l" rtl="0">
              <a:lnSpc>
                <a:spcPct val="115000"/>
              </a:lnSpc>
              <a:spcBef>
                <a:spcPts val="1200"/>
              </a:spcBef>
              <a:spcAft>
                <a:spcPts val="0"/>
              </a:spcAft>
              <a:buClr>
                <a:schemeClr val="dk1"/>
              </a:buClr>
              <a:buSzPts val="1100"/>
              <a:buFont typeface="Arial"/>
              <a:buNone/>
            </a:pPr>
            <a:r>
              <a:rPr lang="en"/>
              <a:t>English health care system exceed their budget and we would like to change the costs via different payment models.</a:t>
            </a:r>
            <a:endParaRPr/>
          </a:p>
          <a:p>
            <a:pPr marL="0" lvl="0" indent="0" algn="l" rtl="0">
              <a:lnSpc>
                <a:spcPct val="115000"/>
              </a:lnSpc>
              <a:spcBef>
                <a:spcPts val="1200"/>
              </a:spcBef>
              <a:spcAft>
                <a:spcPts val="1200"/>
              </a:spcAft>
              <a:buNone/>
            </a:pPr>
            <a:r>
              <a:rPr lang="en" b="1">
                <a:solidFill>
                  <a:schemeClr val="dk1"/>
                </a:solidFill>
              </a:rPr>
              <a:t>In conclusion, we would like to know if the Value Based Commission project would be implemented.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a4c2b6cb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a4c2b6cb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We are working toward to new era of healthcare system is value-based care. The only true measures of quality are </a:t>
            </a:r>
            <a:r>
              <a:rPr lang="en" b="1">
                <a:solidFill>
                  <a:schemeClr val="dk1"/>
                </a:solidFill>
              </a:rPr>
              <a:t>the outcomes that matter to patients. </a:t>
            </a:r>
            <a:r>
              <a:rPr lang="en">
                <a:solidFill>
                  <a:schemeClr val="dk1"/>
                </a:solidFill>
              </a:rPr>
              <a:t>Outcomes are the result of care in terms of the patient's health over time. Results are further improved when they are measured and reported because this encourages improvement and the adoption of best practices which creates the outcomes brought to patients with a particular clinical condition over the full cycle of care, which normally involves multiple specialties and care sites.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Outcomes are a strong tool to increase transparency and doctors' satisfaction, not simply that of patients (and owners). For long-term learning and service improvement, measuring and reporting outcomes is essential. The care team can improve and consequently have a beneficial impact on outcomes by comparing their performance to that of peers both inside and outside of their organization. Furthermore, cost reduction and value enhancement are both strongly influenced by outcome improvement.</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latin typeface="Times New Roman" panose="02020603050405020304" pitchFamily="18" charset="0"/>
                <a:cs typeface="Times New Roman" panose="02020603050405020304" pitchFamily="18" charset="0"/>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dirty="0"/>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latin typeface="Times New Roman" panose="02020603050405020304" pitchFamily="18" charset="0"/>
                <a:cs typeface="Times New Roman" panose="02020603050405020304" pitchFamily="18" charset="0"/>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dirty="0"/>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atin typeface="Times New Roman" panose="02020603050405020304" pitchFamily="18" charset="0"/>
                <a:cs typeface="Times New Roman" panose="02020603050405020304" pitchFamily="18" charset="0"/>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dirty="0"/>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atin typeface="Times New Roman" panose="02020603050405020304" pitchFamily="18" charset="0"/>
                <a:cs typeface="Times New Roman" panose="02020603050405020304" pitchFamily="18" charset="0"/>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dirty="0"/>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atin typeface="Times New Roman" panose="02020603050405020304" pitchFamily="18" charset="0"/>
                <a:cs typeface="Times New Roman" panose="02020603050405020304" pitchFamily="18" charset="0"/>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dirty="0"/>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latin typeface="Times New Roman" panose="02020603050405020304" pitchFamily="18" charset="0"/>
                <a:cs typeface="Times New Roman" panose="02020603050405020304" pitchFamily="18" charset="0"/>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dirty="0"/>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latin typeface="Times New Roman" panose="02020603050405020304" pitchFamily="18" charset="0"/>
                <a:cs typeface="Times New Roman" panose="02020603050405020304" pitchFamily="18" charset="0"/>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dirty="0"/>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atin typeface="Times New Roman" panose="02020603050405020304" pitchFamily="18" charset="0"/>
                <a:cs typeface="Times New Roman" panose="02020603050405020304" pitchFamily="18" charset="0"/>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dirty="0"/>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Times New Roman" panose="02020603050405020304" pitchFamily="18" charset="0"/>
                <a:ea typeface="Roboto"/>
                <a:cs typeface="Times New Roman" panose="02020603050405020304" pitchFamily="18" charset="0"/>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dolanecon.blogspot.com/2018/01/why-we-spend-so-much-on-healthcare-and.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294000" y="852260"/>
            <a:ext cx="8520600" cy="20526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 sz="3911" dirty="0"/>
              <a:t>Reorganizing Health Care Delivery Through a Value Based Approach</a:t>
            </a:r>
            <a:endParaRPr sz="531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body" idx="4294967295"/>
          </p:nvPr>
        </p:nvSpPr>
        <p:spPr>
          <a:xfrm>
            <a:off x="311700" y="3716575"/>
            <a:ext cx="8520600" cy="1457700"/>
          </a:xfrm>
          <a:prstGeom prst="rect">
            <a:avLst/>
          </a:prstGeom>
        </p:spPr>
        <p:txBody>
          <a:bodyPr spcFirstLastPara="1" wrap="square" lIns="91425" tIns="91425" rIns="91425" bIns="91425" anchor="t" anchorCtr="0">
            <a:noAutofit/>
          </a:bodyPr>
          <a:lstStyle/>
          <a:p>
            <a:pPr marL="457200" lvl="0" indent="-314325" algn="l" rtl="0">
              <a:spcBef>
                <a:spcPts val="120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Providers’ perspectives: cost-saving program (value-based care) are untrustworthy. The reasons stated that the plan makers were more focusing on cutting costs than needed services that were asked for patients.</a:t>
            </a:r>
          </a:p>
          <a:p>
            <a:pPr marL="457200" lvl="0"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Patients’ perspective/consumers: The most worrying from patients is not the quality of services even their doctors are not as high quality but the cost. </a:t>
            </a:r>
          </a:p>
          <a:p>
            <a:pPr marL="0" lvl="0" indent="0" algn="l" rtl="0">
              <a:spcBef>
                <a:spcPts val="1200"/>
              </a:spcBef>
              <a:spcAft>
                <a:spcPts val="0"/>
              </a:spcAft>
              <a:buNone/>
            </a:pPr>
            <a:endParaRPr lang="en-US" sz="1350">
              <a:solidFill>
                <a:schemeClr val="dk1"/>
              </a:solidFill>
              <a:latin typeface="Times New Roman" panose="02020603050405020304" pitchFamily="18" charset="0"/>
              <a:cs typeface="Times New Roman" panose="02020603050405020304" pitchFamily="18" charset="0"/>
            </a:endParaRPr>
          </a:p>
          <a:p>
            <a:pPr marL="457200" lvl="0" indent="0" algn="l" rtl="0">
              <a:spcBef>
                <a:spcPts val="1200"/>
              </a:spcBef>
              <a:spcAft>
                <a:spcPts val="0"/>
              </a:spcAft>
              <a:buNone/>
            </a:pPr>
            <a:endParaRPr lang="en-US" sz="1350">
              <a:solidFill>
                <a:schemeClr val="dk1"/>
              </a:solidFill>
              <a:latin typeface="Times New Roman" panose="02020603050405020304" pitchFamily="18" charset="0"/>
              <a:cs typeface="Times New Roman" panose="02020603050405020304" pitchFamily="18" charset="0"/>
            </a:endParaRPr>
          </a:p>
        </p:txBody>
      </p:sp>
      <p:sp>
        <p:nvSpPr>
          <p:cNvPr id="140" name="Google Shape;140;p22"/>
          <p:cNvSpPr txBox="1"/>
          <p:nvPr/>
        </p:nvSpPr>
        <p:spPr>
          <a:xfrm>
            <a:off x="709450" y="72500"/>
            <a:ext cx="7929000" cy="132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950">
                <a:solidFill>
                  <a:schemeClr val="dk1"/>
                </a:solidFill>
              </a:rPr>
              <a:t>What are some possible conflicts in different stakeholder perspectives in regard to implementing value-based medicine? </a:t>
            </a:r>
            <a:endParaRPr sz="1950">
              <a:solidFill>
                <a:schemeClr val="dk1"/>
              </a:solidFill>
            </a:endParaRPr>
          </a:p>
          <a:p>
            <a:pPr marL="0" lvl="0" indent="0" algn="l" rtl="0">
              <a:lnSpc>
                <a:spcPct val="115000"/>
              </a:lnSpc>
              <a:spcBef>
                <a:spcPts val="1200"/>
              </a:spcBef>
              <a:spcAft>
                <a:spcPts val="1100"/>
              </a:spcAft>
              <a:buNone/>
            </a:pPr>
            <a:endParaRPr sz="1950">
              <a:solidFill>
                <a:schemeClr val="dk1"/>
              </a:solidFill>
            </a:endParaRPr>
          </a:p>
        </p:txBody>
      </p:sp>
      <p:sp>
        <p:nvSpPr>
          <p:cNvPr id="141" name="Google Shape;141;p22"/>
          <p:cNvSpPr/>
          <p:nvPr/>
        </p:nvSpPr>
        <p:spPr>
          <a:xfrm>
            <a:off x="311700" y="3071900"/>
            <a:ext cx="2172300" cy="4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Consumers/Patients</a:t>
            </a:r>
            <a:endParaRPr/>
          </a:p>
        </p:txBody>
      </p:sp>
      <p:sp>
        <p:nvSpPr>
          <p:cNvPr id="142" name="Google Shape;142;p22"/>
          <p:cNvSpPr/>
          <p:nvPr/>
        </p:nvSpPr>
        <p:spPr>
          <a:xfrm>
            <a:off x="2609720" y="2487354"/>
            <a:ext cx="2021100" cy="4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Employers</a:t>
            </a:r>
            <a:endParaRPr/>
          </a:p>
        </p:txBody>
      </p:sp>
      <p:sp>
        <p:nvSpPr>
          <p:cNvPr id="143" name="Google Shape;143;p22"/>
          <p:cNvSpPr/>
          <p:nvPr/>
        </p:nvSpPr>
        <p:spPr>
          <a:xfrm>
            <a:off x="4723170" y="2505690"/>
            <a:ext cx="1945200" cy="4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Health Facilities</a:t>
            </a:r>
            <a:endParaRPr dirty="0"/>
          </a:p>
        </p:txBody>
      </p:sp>
      <p:sp>
        <p:nvSpPr>
          <p:cNvPr id="144" name="Google Shape;144;p22"/>
          <p:cNvSpPr/>
          <p:nvPr/>
        </p:nvSpPr>
        <p:spPr>
          <a:xfrm>
            <a:off x="6993000" y="2571750"/>
            <a:ext cx="1696200" cy="4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Practitioners, etc</a:t>
            </a:r>
            <a:endParaRPr/>
          </a:p>
        </p:txBody>
      </p:sp>
      <p:sp>
        <p:nvSpPr>
          <p:cNvPr id="145" name="Google Shape;145;p22"/>
          <p:cNvSpPr/>
          <p:nvPr/>
        </p:nvSpPr>
        <p:spPr>
          <a:xfrm rot="5400000">
            <a:off x="4260550" y="2006750"/>
            <a:ext cx="826800" cy="37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048250" y="1390025"/>
            <a:ext cx="3251400" cy="329400"/>
          </a:xfrm>
          <a:prstGeom prst="roundRect">
            <a:avLst>
              <a:gd name="adj" fmla="val 16667"/>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STAKEHOLDERS</a:t>
            </a:r>
            <a:endParaRPr/>
          </a:p>
        </p:txBody>
      </p:sp>
      <p:sp>
        <p:nvSpPr>
          <p:cNvPr id="147" name="Google Shape;147;p22"/>
          <p:cNvSpPr/>
          <p:nvPr/>
        </p:nvSpPr>
        <p:spPr>
          <a:xfrm rot="5400000">
            <a:off x="909200" y="2294175"/>
            <a:ext cx="826800" cy="37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rot="5400000">
            <a:off x="7494475" y="1913175"/>
            <a:ext cx="826800" cy="37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txBox="1">
            <a:spLocks noGrp="1"/>
          </p:cNvSpPr>
          <p:nvPr>
            <p:ph type="title"/>
          </p:nvPr>
        </p:nvSpPr>
        <p:spPr>
          <a:xfrm>
            <a:off x="311700" y="195450"/>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Value Based Care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311700" y="291200"/>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Goals of the problem</a:t>
            </a:r>
            <a:endParaRPr/>
          </a:p>
        </p:txBody>
      </p:sp>
      <p:sp>
        <p:nvSpPr>
          <p:cNvPr id="155" name="Google Shape;155;p23"/>
          <p:cNvSpPr txBox="1">
            <a:spLocks noGrp="1"/>
          </p:cNvSpPr>
          <p:nvPr>
            <p:ph type="body" idx="4294967295"/>
          </p:nvPr>
        </p:nvSpPr>
        <p:spPr>
          <a:xfrm>
            <a:off x="49175" y="1291050"/>
            <a:ext cx="5361600" cy="4324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D0D0D"/>
              </a:buClr>
              <a:buSzPts val="1400"/>
              <a:buChar char="●"/>
            </a:pPr>
            <a:r>
              <a:rPr lang="en-US" sz="1400">
                <a:solidFill>
                  <a:srgbClr val="0D0D0D"/>
                </a:solidFill>
                <a:latin typeface="Times New Roman" panose="02020603050405020304" pitchFamily="18" charset="0"/>
                <a:cs typeface="Times New Roman" panose="02020603050405020304" pitchFamily="18" charset="0"/>
              </a:rPr>
              <a:t>Design a process to focus on improvement of the current system and health.</a:t>
            </a:r>
          </a:p>
          <a:p>
            <a:pPr marL="457200" lvl="0" indent="-317500" algn="l" rtl="0">
              <a:lnSpc>
                <a:spcPct val="150000"/>
              </a:lnSpc>
              <a:spcBef>
                <a:spcPts val="0"/>
              </a:spcBef>
              <a:spcAft>
                <a:spcPts val="0"/>
              </a:spcAft>
              <a:buClr>
                <a:srgbClr val="0D0D0D"/>
              </a:buClr>
              <a:buSzPts val="1400"/>
              <a:buChar char="●"/>
            </a:pPr>
            <a:r>
              <a:rPr lang="en-US" sz="1400">
                <a:solidFill>
                  <a:srgbClr val="0D0D0D"/>
                </a:solidFill>
                <a:latin typeface="Times New Roman" panose="02020603050405020304" pitchFamily="18" charset="0"/>
                <a:cs typeface="Times New Roman" panose="02020603050405020304" pitchFamily="18" charset="0"/>
              </a:rPr>
              <a:t>Provide outcomes that align with the perspective of healthcare providers, quality care and cost efficient.</a:t>
            </a:r>
          </a:p>
          <a:p>
            <a:pPr marL="457200" marR="0" lvl="0" indent="-317500" algn="l" rtl="0">
              <a:lnSpc>
                <a:spcPct val="115000"/>
              </a:lnSpc>
              <a:spcBef>
                <a:spcPts val="0"/>
              </a:spcBef>
              <a:spcAft>
                <a:spcPts val="0"/>
              </a:spcAft>
              <a:buClr>
                <a:srgbClr val="0D0D0D"/>
              </a:buClr>
              <a:buSzPts val="1400"/>
              <a:buChar char="●"/>
            </a:pPr>
            <a:r>
              <a:rPr lang="en-US" sz="1400">
                <a:solidFill>
                  <a:srgbClr val="0D0D0D"/>
                </a:solidFill>
                <a:latin typeface="Times New Roman" panose="02020603050405020304" pitchFamily="18" charset="0"/>
                <a:cs typeface="Times New Roman" panose="02020603050405020304" pitchFamily="18" charset="0"/>
              </a:rPr>
              <a:t>Ensure teams internally or externally are providing quality care.</a:t>
            </a:r>
          </a:p>
          <a:p>
            <a:pPr marL="457200" lvl="0" indent="-317500" algn="l" rtl="0">
              <a:lnSpc>
                <a:spcPct val="150000"/>
              </a:lnSpc>
              <a:spcBef>
                <a:spcPts val="0"/>
              </a:spcBef>
              <a:spcAft>
                <a:spcPts val="0"/>
              </a:spcAft>
              <a:buClr>
                <a:srgbClr val="0D0D0D"/>
              </a:buClr>
              <a:buSzPts val="1400"/>
              <a:buChar char="●"/>
            </a:pPr>
            <a:r>
              <a:rPr lang="en-US" sz="1400">
                <a:solidFill>
                  <a:srgbClr val="0D0D0D"/>
                </a:solidFill>
                <a:latin typeface="Times New Roman" panose="02020603050405020304" pitchFamily="18" charset="0"/>
                <a:cs typeface="Times New Roman" panose="02020603050405020304" pitchFamily="18" charset="0"/>
              </a:rPr>
              <a:t>Find the costs related to every patient and service provided along with the efficiency/outcome and to validate if the prices/payments would cover or are worth covering the treatment plan.</a:t>
            </a:r>
          </a:p>
          <a:p>
            <a:pPr marL="457200" lvl="0" indent="-317500" algn="l" rtl="0">
              <a:lnSpc>
                <a:spcPct val="150000"/>
              </a:lnSpc>
              <a:spcBef>
                <a:spcPts val="0"/>
              </a:spcBef>
              <a:spcAft>
                <a:spcPts val="0"/>
              </a:spcAft>
              <a:buClr>
                <a:srgbClr val="0D0D0D"/>
              </a:buClr>
              <a:buSzPts val="1400"/>
              <a:buChar char="●"/>
            </a:pPr>
            <a:r>
              <a:rPr lang="en-US" sz="1400">
                <a:solidFill>
                  <a:srgbClr val="0D0D0D"/>
                </a:solidFill>
                <a:latin typeface="Times New Roman" panose="02020603050405020304" pitchFamily="18" charset="0"/>
                <a:cs typeface="Times New Roman" panose="02020603050405020304" pitchFamily="18" charset="0"/>
              </a:rPr>
              <a:t>Create an integrated approach or pathway which improves care and cuts most of the spending.</a:t>
            </a:r>
          </a:p>
          <a:p>
            <a:pPr marL="0" lvl="0" indent="0" algn="l" rtl="0">
              <a:spcBef>
                <a:spcPts val="1200"/>
              </a:spcBef>
              <a:spcAft>
                <a:spcPts val="1200"/>
              </a:spcAft>
              <a:buNone/>
            </a:pPr>
            <a:endParaRPr lang="en-US" sz="1700">
              <a:latin typeface="Times New Roman" panose="02020603050405020304" pitchFamily="18" charset="0"/>
              <a:cs typeface="Times New Roman" panose="02020603050405020304" pitchFamily="18" charset="0"/>
            </a:endParaRPr>
          </a:p>
        </p:txBody>
      </p:sp>
      <p:pic>
        <p:nvPicPr>
          <p:cNvPr id="156" name="Google Shape;156;p23"/>
          <p:cNvPicPr preferRelativeResize="0"/>
          <p:nvPr/>
        </p:nvPicPr>
        <p:blipFill>
          <a:blip r:embed="rId3">
            <a:alphaModFix/>
          </a:blip>
          <a:stretch>
            <a:fillRect/>
          </a:stretch>
        </p:blipFill>
        <p:spPr>
          <a:xfrm>
            <a:off x="5302449" y="1291050"/>
            <a:ext cx="3946425" cy="385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311700" y="31215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Goals of the problem</a:t>
            </a:r>
            <a:endParaRPr/>
          </a:p>
          <a:p>
            <a:pPr marL="0" lvl="0" indent="0" algn="l" rtl="0">
              <a:spcBef>
                <a:spcPts val="0"/>
              </a:spcBef>
              <a:spcAft>
                <a:spcPts val="0"/>
              </a:spcAft>
              <a:buNone/>
            </a:pPr>
            <a:endParaRPr/>
          </a:p>
        </p:txBody>
      </p:sp>
      <p:sp>
        <p:nvSpPr>
          <p:cNvPr id="162" name="Google Shape;162;p24"/>
          <p:cNvSpPr txBox="1">
            <a:spLocks noGrp="1"/>
          </p:cNvSpPr>
          <p:nvPr>
            <p:ph type="body" idx="4294967295"/>
          </p:nvPr>
        </p:nvSpPr>
        <p:spPr>
          <a:xfrm>
            <a:off x="83197" y="1133524"/>
            <a:ext cx="4833300" cy="4253700"/>
          </a:xfrm>
          <a:prstGeom prst="rect">
            <a:avLst/>
          </a:prstGeom>
        </p:spPr>
        <p:txBody>
          <a:bodyPr spcFirstLastPara="1" wrap="square" lIns="91425" tIns="91425" rIns="91425" bIns="91425" anchor="t" anchorCtr="0">
            <a:normAutofit/>
          </a:bodyPr>
          <a:lstStyle/>
          <a:p>
            <a:pPr marL="457200" lvl="0" indent="-335280" algn="l" rtl="0">
              <a:lnSpc>
                <a:spcPct val="150000"/>
              </a:lnSpc>
              <a:spcBef>
                <a:spcPts val="1200"/>
              </a:spcBef>
              <a:spcAft>
                <a:spcPts val="0"/>
              </a:spcAft>
              <a:buClr>
                <a:srgbClr val="0D0D0D"/>
              </a:buClr>
              <a:buSzPct val="100000"/>
              <a:buChar char="●"/>
            </a:pPr>
            <a:r>
              <a:rPr lang="en-US" sz="1600" dirty="0">
                <a:solidFill>
                  <a:srgbClr val="0D0D0D"/>
                </a:solidFill>
                <a:latin typeface="Times New Roman" panose="02020603050405020304" pitchFamily="18" charset="0"/>
                <a:cs typeface="Times New Roman" panose="02020603050405020304" pitchFamily="18" charset="0"/>
              </a:rPr>
              <a:t>To know what kind of commissioning works for an organization or clinical practitioner</a:t>
            </a:r>
          </a:p>
          <a:p>
            <a:pPr marL="457200" lvl="0" indent="-335280" algn="l" rtl="0">
              <a:lnSpc>
                <a:spcPct val="150000"/>
              </a:lnSpc>
              <a:spcBef>
                <a:spcPts val="0"/>
              </a:spcBef>
              <a:spcAft>
                <a:spcPts val="0"/>
              </a:spcAft>
              <a:buClr>
                <a:srgbClr val="0D0D0D"/>
              </a:buClr>
              <a:buSzPct val="100000"/>
              <a:buChar char="●"/>
            </a:pPr>
            <a:r>
              <a:rPr lang="en-US" sz="1600" dirty="0">
                <a:solidFill>
                  <a:srgbClr val="0D0D0D"/>
                </a:solidFill>
                <a:latin typeface="Times New Roman" panose="02020603050405020304" pitchFamily="18" charset="0"/>
                <a:cs typeface="Times New Roman" panose="02020603050405020304" pitchFamily="18" charset="0"/>
              </a:rPr>
              <a:t>Form a value-based care operational model that must be used by clinicians, health care organizations </a:t>
            </a:r>
          </a:p>
          <a:p>
            <a:pPr marL="457200" lvl="0" indent="-335280" algn="l" rtl="0">
              <a:lnSpc>
                <a:spcPct val="150000"/>
              </a:lnSpc>
              <a:spcBef>
                <a:spcPts val="0"/>
              </a:spcBef>
              <a:spcAft>
                <a:spcPts val="0"/>
              </a:spcAft>
              <a:buClr>
                <a:srgbClr val="0D0D0D"/>
              </a:buClr>
              <a:buSzPct val="100000"/>
              <a:buChar char="●"/>
            </a:pPr>
            <a:r>
              <a:rPr lang="en-US" sz="1600" dirty="0">
                <a:solidFill>
                  <a:srgbClr val="0D0D0D"/>
                </a:solidFill>
                <a:latin typeface="Times New Roman" panose="02020603050405020304" pitchFamily="18" charset="0"/>
                <a:cs typeface="Times New Roman" panose="02020603050405020304" pitchFamily="18" charset="0"/>
              </a:rPr>
              <a:t>Bundling different care providers to treat diabetes ensuring patient-centered care outcomes</a:t>
            </a:r>
          </a:p>
          <a:p>
            <a:pPr marL="457200" lvl="0" indent="-335280" algn="l" rtl="0">
              <a:lnSpc>
                <a:spcPct val="150000"/>
              </a:lnSpc>
              <a:spcBef>
                <a:spcPts val="0"/>
              </a:spcBef>
              <a:spcAft>
                <a:spcPts val="0"/>
              </a:spcAft>
              <a:buClr>
                <a:srgbClr val="0D0D0D"/>
              </a:buClr>
              <a:buSzPct val="100000"/>
              <a:buChar char="●"/>
            </a:pPr>
            <a:r>
              <a:rPr lang="en-US" sz="1600" dirty="0">
                <a:solidFill>
                  <a:srgbClr val="0D0D0D"/>
                </a:solidFill>
                <a:latin typeface="Times New Roman" panose="02020603050405020304" pitchFamily="18" charset="0"/>
                <a:cs typeface="Times New Roman" panose="02020603050405020304" pitchFamily="18" charset="0"/>
              </a:rPr>
              <a:t>Comply with the policies and guidelines enforced by the government </a:t>
            </a:r>
          </a:p>
          <a:p>
            <a:pPr marL="457200" lvl="0" indent="-335280" algn="l" rtl="0">
              <a:lnSpc>
                <a:spcPct val="150000"/>
              </a:lnSpc>
              <a:spcBef>
                <a:spcPts val="0"/>
              </a:spcBef>
              <a:spcAft>
                <a:spcPts val="0"/>
              </a:spcAft>
              <a:buClr>
                <a:srgbClr val="0D0D0D"/>
              </a:buClr>
              <a:buSzPct val="100000"/>
              <a:buChar char="●"/>
            </a:pPr>
            <a:r>
              <a:rPr lang="en-US" sz="1600" dirty="0">
                <a:solidFill>
                  <a:srgbClr val="0D0D0D"/>
                </a:solidFill>
                <a:latin typeface="Times New Roman" panose="02020603050405020304" pitchFamily="18" charset="0"/>
                <a:cs typeface="Times New Roman" panose="02020603050405020304" pitchFamily="18" charset="0"/>
              </a:rPr>
              <a:t>Forming an agreement or contract model</a:t>
            </a:r>
          </a:p>
          <a:p>
            <a:pPr marL="0" lvl="0" indent="0" algn="l" rtl="0">
              <a:spcBef>
                <a:spcPts val="1200"/>
              </a:spcBef>
              <a:spcAft>
                <a:spcPts val="1200"/>
              </a:spcAft>
              <a:buNone/>
            </a:pPr>
            <a:endParaRPr lang="en-US" sz="1100" dirty="0">
              <a:latin typeface="Times New Roman" panose="02020603050405020304" pitchFamily="18" charset="0"/>
              <a:cs typeface="Times New Roman" panose="02020603050405020304" pitchFamily="18" charset="0"/>
            </a:endParaRPr>
          </a:p>
        </p:txBody>
      </p:sp>
      <p:pic>
        <p:nvPicPr>
          <p:cNvPr id="163" name="Google Shape;163;p24"/>
          <p:cNvPicPr preferRelativeResize="0"/>
          <p:nvPr/>
        </p:nvPicPr>
        <p:blipFill rotWithShape="1">
          <a:blip r:embed="rId3">
            <a:alphaModFix/>
          </a:blip>
          <a:srcRect b="-7944"/>
          <a:stretch/>
        </p:blipFill>
        <p:spPr>
          <a:xfrm>
            <a:off x="5085500" y="1650000"/>
            <a:ext cx="3906898" cy="3220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81000" y="154850"/>
            <a:ext cx="37254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Health Care Informatics Relevancy</a:t>
            </a:r>
            <a:endParaRPr sz="2500"/>
          </a:p>
        </p:txBody>
      </p:sp>
      <p:sp>
        <p:nvSpPr>
          <p:cNvPr id="169" name="Google Shape;169;p25"/>
          <p:cNvSpPr txBox="1">
            <a:spLocks noGrp="1"/>
          </p:cNvSpPr>
          <p:nvPr>
            <p:ph type="body" idx="1"/>
          </p:nvPr>
        </p:nvSpPr>
        <p:spPr>
          <a:xfrm>
            <a:off x="81000" y="1003900"/>
            <a:ext cx="3725400" cy="478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200">
                <a:solidFill>
                  <a:schemeClr val="lt1"/>
                </a:solidFill>
              </a:rPr>
              <a:t>The applications of healthcare analytics contribute to solutions in the following ways:</a:t>
            </a:r>
          </a:p>
          <a:p>
            <a:pPr marL="457200" lvl="0" indent="-314960" algn="l" rtl="0">
              <a:spcBef>
                <a:spcPts val="1200"/>
              </a:spcBef>
              <a:spcAft>
                <a:spcPts val="0"/>
              </a:spcAft>
              <a:buClr>
                <a:schemeClr val="lt1"/>
              </a:buClr>
              <a:buSzPct val="106666"/>
              <a:buChar char="●"/>
            </a:pPr>
            <a:r>
              <a:rPr lang="en-US" sz="1200">
                <a:solidFill>
                  <a:schemeClr val="lt1"/>
                </a:solidFill>
              </a:rPr>
              <a:t>By using data to identify areas for improvement, create strategies for cost cutting, and improve patient safety.</a:t>
            </a:r>
          </a:p>
          <a:p>
            <a:pPr marL="457200" lvl="0" indent="-314960" algn="l" rtl="0">
              <a:spcBef>
                <a:spcPts val="0"/>
              </a:spcBef>
              <a:spcAft>
                <a:spcPts val="0"/>
              </a:spcAft>
              <a:buClr>
                <a:schemeClr val="lt1"/>
              </a:buClr>
              <a:buSzPct val="106666"/>
              <a:buChar char="●"/>
            </a:pPr>
            <a:r>
              <a:rPr lang="en-US" sz="1200">
                <a:solidFill>
                  <a:schemeClr val="lt1"/>
                </a:solidFill>
              </a:rPr>
              <a:t>By providing insights into the effectiveness of care delivery. and identify areas to improve patient outcomes by analyzing patient data.</a:t>
            </a:r>
          </a:p>
          <a:p>
            <a:pPr marL="457200" lvl="0" indent="-314960" algn="l" rtl="0">
              <a:spcBef>
                <a:spcPts val="0"/>
              </a:spcBef>
              <a:spcAft>
                <a:spcPts val="0"/>
              </a:spcAft>
              <a:buClr>
                <a:schemeClr val="lt1"/>
              </a:buClr>
              <a:buSzPct val="106666"/>
              <a:buChar char="●"/>
            </a:pPr>
            <a:r>
              <a:rPr lang="en-US" sz="1200">
                <a:solidFill>
                  <a:schemeClr val="lt1"/>
                </a:solidFill>
              </a:rPr>
              <a:t>Pinpointing areas with a higher likelihood of unfavorable events or outcomes, healthcare professionals can manage patient care and reduce the possibility of unfavorable outcomes.</a:t>
            </a:r>
          </a:p>
          <a:p>
            <a:pPr marL="457200" lvl="0" indent="-314960" algn="l" rtl="0">
              <a:spcBef>
                <a:spcPts val="0"/>
              </a:spcBef>
              <a:spcAft>
                <a:spcPts val="0"/>
              </a:spcAft>
              <a:buClr>
                <a:schemeClr val="lt1"/>
              </a:buClr>
              <a:buSzPct val="106666"/>
              <a:buChar char="●"/>
            </a:pPr>
            <a:r>
              <a:rPr lang="en-US" sz="1200">
                <a:solidFill>
                  <a:schemeClr val="lt1"/>
                </a:solidFill>
              </a:rPr>
              <a:t>Identifying patient population patterns and places where changes can improve population health by analyzing patient data.</a:t>
            </a:r>
          </a:p>
          <a:p>
            <a:pPr marL="457200" lvl="0" indent="0" algn="l" rtl="0">
              <a:spcBef>
                <a:spcPts val="1200"/>
              </a:spcBef>
              <a:spcAft>
                <a:spcPts val="0"/>
              </a:spcAft>
              <a:buNone/>
            </a:pPr>
            <a:endParaRPr lang="en-US" sz="1200">
              <a:solidFill>
                <a:srgbClr val="16192B"/>
              </a:solidFill>
              <a:highlight>
                <a:schemeClr val="lt1"/>
              </a:highlight>
            </a:endParaRPr>
          </a:p>
          <a:p>
            <a:pPr marL="0" lvl="0" indent="0" algn="l" rtl="0">
              <a:spcBef>
                <a:spcPts val="1200"/>
              </a:spcBef>
              <a:spcAft>
                <a:spcPts val="1200"/>
              </a:spcAft>
              <a:buNone/>
            </a:pPr>
            <a:endParaRPr lang="en-US" sz="1200">
              <a:solidFill>
                <a:srgbClr val="16192B"/>
              </a:solidFill>
              <a:highlight>
                <a:schemeClr val="lt1"/>
              </a:highlight>
            </a:endParaRPr>
          </a:p>
        </p:txBody>
      </p:sp>
      <p:pic>
        <p:nvPicPr>
          <p:cNvPr id="170" name="Google Shape;170;p25"/>
          <p:cNvPicPr preferRelativeResize="0"/>
          <p:nvPr/>
        </p:nvPicPr>
        <p:blipFill>
          <a:blip r:embed="rId3">
            <a:alphaModFix/>
          </a:blip>
          <a:stretch>
            <a:fillRect/>
          </a:stretch>
        </p:blipFill>
        <p:spPr>
          <a:xfrm>
            <a:off x="4110600" y="265398"/>
            <a:ext cx="4583851" cy="4583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159300" y="344325"/>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483"/>
              <a:buFont typeface="Arial"/>
              <a:buNone/>
            </a:pPr>
            <a:r>
              <a:rPr lang="en" sz="3100"/>
              <a:t>Health Care Informatics Relevancy</a:t>
            </a:r>
            <a:endParaRPr sz="3100"/>
          </a:p>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76" name="Google Shape;176;p26"/>
          <p:cNvSpPr txBox="1">
            <a:spLocks noGrp="1"/>
          </p:cNvSpPr>
          <p:nvPr>
            <p:ph type="body" idx="4294967295"/>
          </p:nvPr>
        </p:nvSpPr>
        <p:spPr>
          <a:xfrm>
            <a:off x="106000" y="1390450"/>
            <a:ext cx="45720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rgbClr val="16192B"/>
                </a:solidFill>
                <a:latin typeface="Times New Roman" panose="02020603050405020304" pitchFamily="18" charset="0"/>
                <a:cs typeface="Times New Roman" panose="02020603050405020304" pitchFamily="18" charset="0"/>
              </a:rPr>
              <a:t>It is true that using analytics or health information technology improperly can lead to issues. Some of them are:</a:t>
            </a:r>
          </a:p>
          <a:p>
            <a:pPr marL="457200" lvl="0" indent="-323850" algn="l" rtl="0">
              <a:spcBef>
                <a:spcPts val="1200"/>
              </a:spcBef>
              <a:spcAft>
                <a:spcPts val="0"/>
              </a:spcAft>
              <a:buClr>
                <a:srgbClr val="16192B"/>
              </a:buClr>
              <a:buSzPts val="1500"/>
              <a:buChar char="●"/>
            </a:pPr>
            <a:r>
              <a:rPr lang="en-US" sz="1500">
                <a:solidFill>
                  <a:srgbClr val="16192B"/>
                </a:solidFill>
                <a:highlight>
                  <a:schemeClr val="lt1"/>
                </a:highlight>
                <a:latin typeface="Times New Roman" panose="02020603050405020304" pitchFamily="18" charset="0"/>
                <a:cs typeface="Times New Roman" panose="02020603050405020304" pitchFamily="18" charset="0"/>
              </a:rPr>
              <a:t>Healthcare practitioners might not be able to access, evaluate, and act on patient data.</a:t>
            </a:r>
          </a:p>
          <a:p>
            <a:pPr marL="457200" lvl="0" indent="-323850" algn="l" rtl="0">
              <a:spcBef>
                <a:spcPts val="0"/>
              </a:spcBef>
              <a:spcAft>
                <a:spcPts val="0"/>
              </a:spcAft>
              <a:buClr>
                <a:srgbClr val="16192B"/>
              </a:buClr>
              <a:buSzPts val="1500"/>
              <a:buChar char="●"/>
            </a:pPr>
            <a:r>
              <a:rPr lang="en-US" sz="1500">
                <a:solidFill>
                  <a:srgbClr val="16192B"/>
                </a:solidFill>
                <a:highlight>
                  <a:schemeClr val="lt1"/>
                </a:highlight>
                <a:latin typeface="Times New Roman" panose="02020603050405020304" pitchFamily="18" charset="0"/>
                <a:cs typeface="Times New Roman" panose="02020603050405020304" pitchFamily="18" charset="0"/>
              </a:rPr>
              <a:t>Lead to incomplete or erroneous information due to incorrect data collection and processing.</a:t>
            </a:r>
          </a:p>
          <a:p>
            <a:pPr marL="457200" lvl="0" indent="-323850" algn="l" rtl="0">
              <a:spcBef>
                <a:spcPts val="0"/>
              </a:spcBef>
              <a:spcAft>
                <a:spcPts val="0"/>
              </a:spcAft>
              <a:buClr>
                <a:srgbClr val="16192B"/>
              </a:buClr>
              <a:buSzPts val="1500"/>
              <a:buChar char="●"/>
            </a:pPr>
            <a:r>
              <a:rPr lang="en-US" sz="1500">
                <a:solidFill>
                  <a:srgbClr val="16192B"/>
                </a:solidFill>
                <a:highlight>
                  <a:schemeClr val="lt1"/>
                </a:highlight>
                <a:latin typeface="Times New Roman" panose="02020603050405020304" pitchFamily="18" charset="0"/>
                <a:cs typeface="Times New Roman" panose="02020603050405020304" pitchFamily="18" charset="0"/>
              </a:rPr>
              <a:t>Higher costs and worse patient outcomes.</a:t>
            </a:r>
          </a:p>
          <a:p>
            <a:pPr marL="457200" lvl="0" indent="-323850" algn="l" rtl="0">
              <a:spcBef>
                <a:spcPts val="0"/>
              </a:spcBef>
              <a:spcAft>
                <a:spcPts val="0"/>
              </a:spcAft>
              <a:buClr>
                <a:srgbClr val="16192B"/>
              </a:buClr>
              <a:buSzPts val="1500"/>
              <a:buChar char="●"/>
            </a:pPr>
            <a:r>
              <a:rPr lang="en-US" sz="1500">
                <a:solidFill>
                  <a:srgbClr val="16192B"/>
                </a:solidFill>
                <a:highlight>
                  <a:schemeClr val="lt1"/>
                </a:highlight>
                <a:latin typeface="Times New Roman" panose="02020603050405020304" pitchFamily="18" charset="0"/>
                <a:cs typeface="Times New Roman" panose="02020603050405020304" pitchFamily="18" charset="0"/>
              </a:rPr>
              <a:t>Inaccuracies in data collection and analysis.</a:t>
            </a:r>
          </a:p>
          <a:p>
            <a:pPr marL="457200" lvl="0" indent="-323850" algn="l" rtl="0">
              <a:spcBef>
                <a:spcPts val="0"/>
              </a:spcBef>
              <a:spcAft>
                <a:spcPts val="0"/>
              </a:spcAft>
              <a:buClr>
                <a:srgbClr val="16192B"/>
              </a:buClr>
              <a:buSzPts val="1500"/>
              <a:buChar char="●"/>
            </a:pPr>
            <a:r>
              <a:rPr lang="en-US" sz="1500">
                <a:solidFill>
                  <a:srgbClr val="16192B"/>
                </a:solidFill>
                <a:highlight>
                  <a:schemeClr val="lt1"/>
                </a:highlight>
                <a:latin typeface="Times New Roman" panose="02020603050405020304" pitchFamily="18" charset="0"/>
                <a:cs typeface="Times New Roman" panose="02020603050405020304" pitchFamily="18" charset="0"/>
              </a:rPr>
              <a:t>Missed opportunities to improve patient outcomes.</a:t>
            </a:r>
          </a:p>
        </p:txBody>
      </p:sp>
      <p:pic>
        <p:nvPicPr>
          <p:cNvPr id="177" name="Google Shape;177;p26"/>
          <p:cNvPicPr preferRelativeResize="0"/>
          <p:nvPr/>
        </p:nvPicPr>
        <p:blipFill>
          <a:blip r:embed="rId3">
            <a:alphaModFix/>
          </a:blip>
          <a:stretch>
            <a:fillRect/>
          </a:stretch>
        </p:blipFill>
        <p:spPr>
          <a:xfrm>
            <a:off x="4919175" y="1390450"/>
            <a:ext cx="4066099" cy="341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311700" y="3436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Health Care Informatics Relevancy</a:t>
            </a:r>
            <a:endParaRPr sz="2500"/>
          </a:p>
        </p:txBody>
      </p:sp>
      <p:sp>
        <p:nvSpPr>
          <p:cNvPr id="183" name="Google Shape;183;p27"/>
          <p:cNvSpPr txBox="1">
            <a:spLocks noGrp="1"/>
          </p:cNvSpPr>
          <p:nvPr>
            <p:ph type="body" idx="4294967295"/>
          </p:nvPr>
        </p:nvSpPr>
        <p:spPr>
          <a:xfrm>
            <a:off x="187475" y="1377725"/>
            <a:ext cx="4125900" cy="3680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b="1">
                <a:solidFill>
                  <a:srgbClr val="16192B"/>
                </a:solidFill>
                <a:latin typeface="Times New Roman" panose="02020603050405020304" pitchFamily="18" charset="0"/>
                <a:cs typeface="Times New Roman" panose="02020603050405020304" pitchFamily="18" charset="0"/>
              </a:rPr>
              <a:t>Ways to improve the challenges:</a:t>
            </a:r>
          </a:p>
          <a:p>
            <a:pPr marL="457200" marR="0" lvl="0" indent="-323850" algn="l" rtl="0">
              <a:lnSpc>
                <a:spcPct val="115000"/>
              </a:lnSpc>
              <a:spcBef>
                <a:spcPts val="1200"/>
              </a:spcBef>
              <a:spcAft>
                <a:spcPts val="0"/>
              </a:spcAft>
              <a:buClr>
                <a:srgbClr val="16192B"/>
              </a:buClr>
              <a:buSzPts val="1500"/>
              <a:buChar char="●"/>
            </a:pPr>
            <a:r>
              <a:rPr lang="en-US" sz="1500">
                <a:solidFill>
                  <a:srgbClr val="16192B"/>
                </a:solidFill>
                <a:latin typeface="Times New Roman" panose="02020603050405020304" pitchFamily="18" charset="0"/>
                <a:cs typeface="Times New Roman" panose="02020603050405020304" pitchFamily="18" charset="0"/>
              </a:rPr>
              <a:t>Adopting processes and practices that ensure data is gathered and processed quickly.</a:t>
            </a:r>
          </a:p>
          <a:p>
            <a:pPr marL="457200" marR="0" lvl="0" indent="-323850" algn="l" rtl="0">
              <a:lnSpc>
                <a:spcPct val="115000"/>
              </a:lnSpc>
              <a:spcBef>
                <a:spcPts val="0"/>
              </a:spcBef>
              <a:spcAft>
                <a:spcPts val="0"/>
              </a:spcAft>
              <a:buClr>
                <a:srgbClr val="16192B"/>
              </a:buClr>
              <a:buSzPts val="1500"/>
              <a:buChar char="●"/>
            </a:pPr>
            <a:r>
              <a:rPr lang="en-US" sz="1500">
                <a:solidFill>
                  <a:srgbClr val="16192B"/>
                </a:solidFill>
                <a:latin typeface="Times New Roman" panose="02020603050405020304" pitchFamily="18" charset="0"/>
                <a:cs typeface="Times New Roman" panose="02020603050405020304" pitchFamily="18" charset="0"/>
              </a:rPr>
              <a:t>Make sure they have the equipment and procedures required to appropriately evaluate patient data. </a:t>
            </a:r>
          </a:p>
          <a:p>
            <a:pPr marL="457200" marR="0" lvl="0" indent="-323850" algn="l" rtl="0">
              <a:lnSpc>
                <a:spcPct val="115000"/>
              </a:lnSpc>
              <a:spcBef>
                <a:spcPts val="0"/>
              </a:spcBef>
              <a:spcAft>
                <a:spcPts val="0"/>
              </a:spcAft>
              <a:buClr>
                <a:srgbClr val="16192B"/>
              </a:buClr>
              <a:buSzPts val="1500"/>
              <a:buChar char="●"/>
            </a:pPr>
            <a:r>
              <a:rPr lang="en-US" sz="1500">
                <a:solidFill>
                  <a:srgbClr val="16192B"/>
                </a:solidFill>
                <a:latin typeface="Times New Roman" panose="02020603050405020304" pitchFamily="18" charset="0"/>
                <a:cs typeface="Times New Roman" panose="02020603050405020304" pitchFamily="18" charset="0"/>
              </a:rPr>
              <a:t>Have a thorough system in place for gathering, analyzing, and acting on patient data.</a:t>
            </a:r>
          </a:p>
          <a:p>
            <a:pPr marL="457200" marR="0" lvl="0" indent="-323850" algn="l" rtl="0">
              <a:lnSpc>
                <a:spcPct val="115000"/>
              </a:lnSpc>
              <a:spcBef>
                <a:spcPts val="0"/>
              </a:spcBef>
              <a:spcAft>
                <a:spcPts val="0"/>
              </a:spcAft>
              <a:buClr>
                <a:srgbClr val="16192B"/>
              </a:buClr>
              <a:buSzPts val="1500"/>
              <a:buChar char="●"/>
            </a:pPr>
            <a:r>
              <a:rPr lang="en-US" sz="1500">
                <a:solidFill>
                  <a:srgbClr val="16192B"/>
                </a:solidFill>
                <a:latin typeface="Times New Roman" panose="02020603050405020304" pitchFamily="18" charset="0"/>
                <a:cs typeface="Times New Roman" panose="02020603050405020304" pitchFamily="18" charset="0"/>
              </a:rPr>
              <a:t>Have the staff and resources needed to retain patient data and carry out procedures to improve patient outcomes</a:t>
            </a:r>
            <a:endParaRPr lang="en-US" sz="1500">
              <a:solidFill>
                <a:srgbClr val="0D0D0D"/>
              </a:solidFill>
              <a:latin typeface="Times New Roman" panose="02020603050405020304" pitchFamily="18" charset="0"/>
              <a:cs typeface="Times New Roman" panose="02020603050405020304" pitchFamily="18" charset="0"/>
            </a:endParaRPr>
          </a:p>
        </p:txBody>
      </p:sp>
      <p:pic>
        <p:nvPicPr>
          <p:cNvPr id="184" name="Google Shape;184;p27"/>
          <p:cNvPicPr preferRelativeResize="0"/>
          <p:nvPr/>
        </p:nvPicPr>
        <p:blipFill>
          <a:blip r:embed="rId3">
            <a:alphaModFix/>
          </a:blip>
          <a:stretch>
            <a:fillRect/>
          </a:stretch>
        </p:blipFill>
        <p:spPr>
          <a:xfrm>
            <a:off x="4313425" y="1585325"/>
            <a:ext cx="4736200" cy="3265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311700" y="2673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Effects </a:t>
            </a:r>
            <a:endParaRPr sz="2500"/>
          </a:p>
        </p:txBody>
      </p:sp>
      <p:sp>
        <p:nvSpPr>
          <p:cNvPr id="190" name="Google Shape;190;p28"/>
          <p:cNvSpPr txBox="1">
            <a:spLocks noGrp="1"/>
          </p:cNvSpPr>
          <p:nvPr>
            <p:ph type="body" idx="1"/>
          </p:nvPr>
        </p:nvSpPr>
        <p:spPr>
          <a:xfrm>
            <a:off x="311700" y="1990800"/>
            <a:ext cx="3999900" cy="39909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0D0D0D"/>
              </a:buClr>
              <a:buSzPts val="1500"/>
              <a:buChar char="●"/>
            </a:pPr>
            <a:r>
              <a:rPr lang="en" sz="1500" dirty="0">
                <a:solidFill>
                  <a:srgbClr val="0D0D0D"/>
                </a:solidFill>
              </a:rPr>
              <a:t>Great improvement for quality</a:t>
            </a:r>
            <a:endParaRPr sz="1500" dirty="0">
              <a:solidFill>
                <a:srgbClr val="0D0D0D"/>
              </a:solidFill>
            </a:endParaRPr>
          </a:p>
          <a:p>
            <a:pPr marL="457200" lvl="0" indent="-323850" algn="l" rtl="0">
              <a:spcBef>
                <a:spcPts val="0"/>
              </a:spcBef>
              <a:spcAft>
                <a:spcPts val="0"/>
              </a:spcAft>
              <a:buClr>
                <a:srgbClr val="0D0D0D"/>
              </a:buClr>
              <a:buSzPts val="1500"/>
              <a:buChar char="●"/>
            </a:pPr>
            <a:r>
              <a:rPr lang="en" sz="1500" dirty="0">
                <a:solidFill>
                  <a:srgbClr val="0D0D0D"/>
                </a:solidFill>
              </a:rPr>
              <a:t>More patient feedback </a:t>
            </a:r>
            <a:endParaRPr sz="1500" dirty="0">
              <a:solidFill>
                <a:srgbClr val="0D0D0D"/>
              </a:solidFill>
            </a:endParaRPr>
          </a:p>
          <a:p>
            <a:pPr marL="457200" lvl="0" indent="-323850" algn="l" rtl="0">
              <a:spcBef>
                <a:spcPts val="0"/>
              </a:spcBef>
              <a:spcAft>
                <a:spcPts val="0"/>
              </a:spcAft>
              <a:buClr>
                <a:srgbClr val="0D0D0D"/>
              </a:buClr>
              <a:buSzPts val="1500"/>
              <a:buChar char="●"/>
            </a:pPr>
            <a:r>
              <a:rPr lang="en" sz="1500" dirty="0">
                <a:solidFill>
                  <a:srgbClr val="0D0D0D"/>
                </a:solidFill>
              </a:rPr>
              <a:t>Decreases costs because there may not be as many tests being performed </a:t>
            </a:r>
            <a:endParaRPr sz="1500" dirty="0">
              <a:solidFill>
                <a:srgbClr val="0D0D0D"/>
              </a:solidFill>
            </a:endParaRPr>
          </a:p>
          <a:p>
            <a:pPr marL="457200" lvl="0" indent="-323850" algn="l" rtl="0">
              <a:spcBef>
                <a:spcPts val="0"/>
              </a:spcBef>
              <a:spcAft>
                <a:spcPts val="0"/>
              </a:spcAft>
              <a:buClr>
                <a:srgbClr val="0D0D0D"/>
              </a:buClr>
              <a:buSzPts val="1500"/>
              <a:buChar char="●"/>
            </a:pPr>
            <a:r>
              <a:rPr lang="en" sz="1500" dirty="0">
                <a:solidFill>
                  <a:srgbClr val="0D0D0D"/>
                </a:solidFill>
              </a:rPr>
              <a:t>Focuses more on proactive care to manage chronic illness  </a:t>
            </a:r>
            <a:endParaRPr sz="1500" dirty="0">
              <a:solidFill>
                <a:srgbClr val="0D0D0D"/>
              </a:solidFill>
            </a:endParaRPr>
          </a:p>
          <a:p>
            <a:pPr marL="457200" lvl="0" indent="-323850" algn="l" rtl="0">
              <a:spcBef>
                <a:spcPts val="0"/>
              </a:spcBef>
              <a:spcAft>
                <a:spcPts val="0"/>
              </a:spcAft>
              <a:buClr>
                <a:srgbClr val="0D0D0D"/>
              </a:buClr>
              <a:buSzPts val="1500"/>
              <a:buChar char="●"/>
            </a:pPr>
            <a:r>
              <a:rPr lang="en" sz="1500" dirty="0">
                <a:solidFill>
                  <a:srgbClr val="0D0D0D"/>
                </a:solidFill>
              </a:rPr>
              <a:t>Patient engagement increases between patients and providers</a:t>
            </a:r>
            <a:endParaRPr sz="1500" dirty="0">
              <a:solidFill>
                <a:srgbClr val="0D0D0D"/>
              </a:solidFill>
            </a:endParaRPr>
          </a:p>
        </p:txBody>
      </p:sp>
      <p:sp>
        <p:nvSpPr>
          <p:cNvPr id="191" name="Google Shape;191;p28"/>
          <p:cNvSpPr txBox="1">
            <a:spLocks noGrp="1"/>
          </p:cNvSpPr>
          <p:nvPr>
            <p:ph type="body" idx="2"/>
          </p:nvPr>
        </p:nvSpPr>
        <p:spPr>
          <a:xfrm>
            <a:off x="4832400" y="1990800"/>
            <a:ext cx="4193100" cy="39465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0D0D0D"/>
              </a:buClr>
              <a:buSzPts val="1500"/>
              <a:buFont typeface="Times New Roman"/>
              <a:buChar char="●"/>
            </a:pPr>
            <a:r>
              <a:rPr lang="en" sz="1500" dirty="0">
                <a:solidFill>
                  <a:srgbClr val="0D0D0D"/>
                </a:solidFill>
              </a:rPr>
              <a:t>Could dismantle organization operations </a:t>
            </a:r>
            <a:endParaRPr sz="1500" dirty="0">
              <a:solidFill>
                <a:srgbClr val="0D0D0D"/>
              </a:solidFill>
            </a:endParaRPr>
          </a:p>
          <a:p>
            <a:pPr marL="457200" lvl="0" indent="-323850" algn="l" rtl="0">
              <a:spcBef>
                <a:spcPts val="0"/>
              </a:spcBef>
              <a:spcAft>
                <a:spcPts val="0"/>
              </a:spcAft>
              <a:buClr>
                <a:srgbClr val="0D0D0D"/>
              </a:buClr>
              <a:buSzPts val="1500"/>
              <a:buFont typeface="Times New Roman"/>
              <a:buChar char="●"/>
            </a:pPr>
            <a:r>
              <a:rPr lang="en" sz="1500" dirty="0">
                <a:solidFill>
                  <a:srgbClr val="0D0D0D"/>
                </a:solidFill>
              </a:rPr>
              <a:t>Need sufficient data analytics to perform VBC efficiently </a:t>
            </a:r>
            <a:endParaRPr sz="1500" dirty="0">
              <a:solidFill>
                <a:srgbClr val="0D0D0D"/>
              </a:solidFill>
            </a:endParaRPr>
          </a:p>
          <a:p>
            <a:pPr marL="457200" lvl="0" indent="-323850" algn="l" rtl="0">
              <a:spcBef>
                <a:spcPts val="0"/>
              </a:spcBef>
              <a:spcAft>
                <a:spcPts val="0"/>
              </a:spcAft>
              <a:buClr>
                <a:srgbClr val="0D0D0D"/>
              </a:buClr>
              <a:buSzPts val="1500"/>
              <a:buFont typeface="Times New Roman"/>
              <a:buChar char="●"/>
            </a:pPr>
            <a:r>
              <a:rPr lang="en" sz="1500" dirty="0">
                <a:solidFill>
                  <a:srgbClr val="0D0D0D"/>
                </a:solidFill>
              </a:rPr>
              <a:t>Can lead to  decrease in incentives for providers and healthcare entities </a:t>
            </a:r>
            <a:endParaRPr sz="1500" dirty="0">
              <a:solidFill>
                <a:srgbClr val="0D0D0D"/>
              </a:solidFill>
            </a:endParaRPr>
          </a:p>
          <a:p>
            <a:pPr marL="457200" lvl="0" indent="-323850" algn="l" rtl="0">
              <a:spcBef>
                <a:spcPts val="0"/>
              </a:spcBef>
              <a:spcAft>
                <a:spcPts val="0"/>
              </a:spcAft>
              <a:buClr>
                <a:srgbClr val="0D0D0D"/>
              </a:buClr>
              <a:buSzPts val="1500"/>
              <a:buFont typeface="Times New Roman"/>
              <a:buChar char="●"/>
            </a:pPr>
            <a:r>
              <a:rPr lang="en" sz="1500" dirty="0">
                <a:solidFill>
                  <a:srgbClr val="0D0D0D"/>
                </a:solidFill>
              </a:rPr>
              <a:t>inefficient operations due to high volume </a:t>
            </a:r>
            <a:endParaRPr sz="1500" dirty="0">
              <a:solidFill>
                <a:srgbClr val="0D0D0D"/>
              </a:solidFill>
            </a:endParaRPr>
          </a:p>
          <a:p>
            <a:pPr marL="457200" lvl="0" indent="-323850" algn="l" rtl="0">
              <a:spcBef>
                <a:spcPts val="0"/>
              </a:spcBef>
              <a:spcAft>
                <a:spcPts val="0"/>
              </a:spcAft>
              <a:buClr>
                <a:srgbClr val="0D0D0D"/>
              </a:buClr>
              <a:buSzPts val="1500"/>
              <a:buFont typeface="Times New Roman"/>
              <a:buChar char="●"/>
            </a:pPr>
            <a:r>
              <a:rPr lang="en" sz="1500" dirty="0">
                <a:solidFill>
                  <a:srgbClr val="0D0D0D"/>
                </a:solidFill>
              </a:rPr>
              <a:t>Provides greater risk for providers</a:t>
            </a:r>
            <a:endParaRPr sz="1500" dirty="0">
              <a:solidFill>
                <a:srgbClr val="0D0D0D"/>
              </a:solidFill>
            </a:endParaRPr>
          </a:p>
          <a:p>
            <a:pPr marL="457200" lvl="0" indent="-323850" algn="l" rtl="0">
              <a:spcBef>
                <a:spcPts val="0"/>
              </a:spcBef>
              <a:spcAft>
                <a:spcPts val="0"/>
              </a:spcAft>
              <a:buClr>
                <a:srgbClr val="0D0D0D"/>
              </a:buClr>
              <a:buSzPts val="1500"/>
              <a:buFont typeface="Times New Roman"/>
              <a:buChar char="●"/>
            </a:pPr>
            <a:r>
              <a:rPr lang="en" sz="1500" dirty="0">
                <a:solidFill>
                  <a:srgbClr val="0D0D0D"/>
                </a:solidFill>
              </a:rPr>
              <a:t>Financial risk for providers </a:t>
            </a:r>
            <a:endParaRPr sz="1500" dirty="0"/>
          </a:p>
        </p:txBody>
      </p:sp>
      <p:sp>
        <p:nvSpPr>
          <p:cNvPr id="192" name="Google Shape;192;p28"/>
          <p:cNvSpPr txBox="1"/>
          <p:nvPr/>
        </p:nvSpPr>
        <p:spPr>
          <a:xfrm>
            <a:off x="311700" y="1403775"/>
            <a:ext cx="3349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Positive </a:t>
            </a:r>
            <a:endParaRPr sz="2000"/>
          </a:p>
        </p:txBody>
      </p:sp>
      <p:sp>
        <p:nvSpPr>
          <p:cNvPr id="193" name="Google Shape;193;p28"/>
          <p:cNvSpPr txBox="1"/>
          <p:nvPr/>
        </p:nvSpPr>
        <p:spPr>
          <a:xfrm>
            <a:off x="5254350" y="1403775"/>
            <a:ext cx="3349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Negative</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aphicFrame>
        <p:nvGraphicFramePr>
          <p:cNvPr id="198" name="Google Shape;198;p29"/>
          <p:cNvGraphicFramePr/>
          <p:nvPr/>
        </p:nvGraphicFramePr>
        <p:xfrm>
          <a:off x="109750" y="673050"/>
          <a:ext cx="8924500" cy="4394250"/>
        </p:xfrm>
        <a:graphic>
          <a:graphicData uri="http://schemas.openxmlformats.org/drawingml/2006/table">
            <a:tbl>
              <a:tblPr>
                <a:noFill/>
                <a:tableStyleId>{0AE4B896-450D-4D35-BBF3-F03C11398E0C}</a:tableStyleId>
              </a:tblPr>
              <a:tblGrid>
                <a:gridCol w="2231125">
                  <a:extLst>
                    <a:ext uri="{9D8B030D-6E8A-4147-A177-3AD203B41FA5}">
                      <a16:colId xmlns:a16="http://schemas.microsoft.com/office/drawing/2014/main" val="20000"/>
                    </a:ext>
                  </a:extLst>
                </a:gridCol>
                <a:gridCol w="2231125">
                  <a:extLst>
                    <a:ext uri="{9D8B030D-6E8A-4147-A177-3AD203B41FA5}">
                      <a16:colId xmlns:a16="http://schemas.microsoft.com/office/drawing/2014/main" val="20001"/>
                    </a:ext>
                  </a:extLst>
                </a:gridCol>
                <a:gridCol w="2231125">
                  <a:extLst>
                    <a:ext uri="{9D8B030D-6E8A-4147-A177-3AD203B41FA5}">
                      <a16:colId xmlns:a16="http://schemas.microsoft.com/office/drawing/2014/main" val="20002"/>
                    </a:ext>
                  </a:extLst>
                </a:gridCol>
                <a:gridCol w="2231125">
                  <a:extLst>
                    <a:ext uri="{9D8B030D-6E8A-4147-A177-3AD203B41FA5}">
                      <a16:colId xmlns:a16="http://schemas.microsoft.com/office/drawing/2014/main" val="20003"/>
                    </a:ext>
                  </a:extLst>
                </a:gridCol>
              </a:tblGrid>
              <a:tr h="718325">
                <a:tc>
                  <a:txBody>
                    <a:bodyPr/>
                    <a:lstStyle/>
                    <a:p>
                      <a:pPr marL="0" lvl="0" indent="0" algn="l" rtl="0">
                        <a:lnSpc>
                          <a:spcPct val="115000"/>
                        </a:lnSpc>
                        <a:spcBef>
                          <a:spcPts val="1200"/>
                        </a:spcBef>
                        <a:spcAft>
                          <a:spcPts val="0"/>
                        </a:spcAft>
                        <a:buNone/>
                      </a:pPr>
                      <a:r>
                        <a:rPr lang="en" sz="1500" b="1">
                          <a:solidFill>
                            <a:schemeClr val="dk1"/>
                          </a:solidFill>
                        </a:rPr>
                        <a:t>Goals</a:t>
                      </a:r>
                      <a:endParaRPr sz="1500"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b="1">
                          <a:solidFill>
                            <a:schemeClr val="dk1"/>
                          </a:solidFill>
                        </a:rPr>
                        <a:t>Aim of the goal</a:t>
                      </a:r>
                      <a:endParaRPr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b="1">
                          <a:solidFill>
                            <a:schemeClr val="dk1"/>
                          </a:solidFill>
                        </a:rPr>
                        <a:t> Current Status</a:t>
                      </a:r>
                      <a:endParaRPr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b="1">
                          <a:solidFill>
                            <a:schemeClr val="dk1"/>
                          </a:solidFill>
                        </a:rPr>
                        <a:t>GOAL MET OR NOT</a:t>
                      </a:r>
                      <a:endParaRPr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51975">
                <a:tc>
                  <a:txBody>
                    <a:bodyPr/>
                    <a:lstStyle/>
                    <a:p>
                      <a:pPr marL="0" lvl="0" indent="0" algn="l" rtl="0">
                        <a:lnSpc>
                          <a:spcPct val="115000"/>
                        </a:lnSpc>
                        <a:spcBef>
                          <a:spcPts val="1200"/>
                        </a:spcBef>
                        <a:spcAft>
                          <a:spcPts val="1200"/>
                        </a:spcAft>
                        <a:buNone/>
                      </a:pPr>
                      <a:r>
                        <a:rPr lang="en" sz="1000">
                          <a:solidFill>
                            <a:schemeClr val="dk1"/>
                          </a:solidFill>
                        </a:rPr>
                        <a:t>Focus on improvement of the current system and health</a:t>
                      </a:r>
                      <a:endParaRPr sz="1000"/>
                    </a:p>
                  </a:txBody>
                  <a:tcPr marL="91425" marR="91425" marT="91425" marB="91425">
                    <a:lnT w="126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000">
                          <a:solidFill>
                            <a:schemeClr val="dk1"/>
                          </a:solidFill>
                        </a:rPr>
                        <a:t>Incompatible with transforming changes towards reorganizing health care services</a:t>
                      </a:r>
                      <a:endParaRPr sz="1000"/>
                    </a:p>
                  </a:txBody>
                  <a:tcPr marL="91425" marR="91425" marT="91425" marB="91425">
                    <a:lnT w="126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000">
                          <a:solidFill>
                            <a:schemeClr val="dk1"/>
                          </a:solidFill>
                        </a:rPr>
                        <a:t>Will not sustain as we would need a new design</a:t>
                      </a:r>
                      <a:endParaRPr sz="1000"/>
                    </a:p>
                  </a:txBody>
                  <a:tcPr marL="91425" marR="91425" marT="91425" marB="91425">
                    <a:lnT w="126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000"/>
                        <a:t>No</a:t>
                      </a:r>
                      <a:endParaRPr sz="1000"/>
                    </a:p>
                  </a:txBody>
                  <a:tcPr marL="91425" marR="91425" marT="91425" marB="91425">
                    <a:lnT w="12625"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1179100">
                <a:tc>
                  <a:txBody>
                    <a:bodyPr/>
                    <a:lstStyle/>
                    <a:p>
                      <a:pPr marL="0" lvl="0" indent="0" algn="l" rtl="0">
                        <a:lnSpc>
                          <a:spcPct val="115000"/>
                        </a:lnSpc>
                        <a:spcBef>
                          <a:spcPts val="1200"/>
                        </a:spcBef>
                        <a:spcAft>
                          <a:spcPts val="1200"/>
                        </a:spcAft>
                        <a:buNone/>
                      </a:pPr>
                      <a:r>
                        <a:rPr lang="en" sz="1000">
                          <a:solidFill>
                            <a:schemeClr val="dk1"/>
                          </a:solidFill>
                        </a:rPr>
                        <a:t>Provide outcomes that align with the perspective of healthcare providers, quality care and cost efficient</a:t>
                      </a:r>
                      <a:endParaRPr sz="1000"/>
                    </a:p>
                  </a:txBody>
                  <a:tcPr marL="91425" marR="91425" marT="91425" marB="91425"/>
                </a:tc>
                <a:tc>
                  <a:txBody>
                    <a:bodyPr/>
                    <a:lstStyle/>
                    <a:p>
                      <a:pPr marL="0" lvl="0" indent="0" algn="l" rtl="0">
                        <a:lnSpc>
                          <a:spcPct val="115000"/>
                        </a:lnSpc>
                        <a:spcBef>
                          <a:spcPts val="1200"/>
                        </a:spcBef>
                        <a:spcAft>
                          <a:spcPts val="1200"/>
                        </a:spcAft>
                        <a:buNone/>
                      </a:pPr>
                      <a:r>
                        <a:rPr lang="en" sz="1000">
                          <a:solidFill>
                            <a:schemeClr val="dk1"/>
                          </a:solidFill>
                        </a:rPr>
                        <a:t>An important goal towards achieving value-based healthcare as It ensures that quality care is delivered to a patient while it is cost efficient to the provider</a:t>
                      </a:r>
                      <a:endParaRPr sz="1000"/>
                    </a:p>
                  </a:txBody>
                  <a:tcPr marL="91425" marR="91425" marT="91425" marB="91425"/>
                </a:tc>
                <a:tc>
                  <a:txBody>
                    <a:bodyPr/>
                    <a:lstStyle/>
                    <a:p>
                      <a:pPr marL="0" lvl="0" indent="0" algn="l" rtl="0">
                        <a:spcBef>
                          <a:spcPts val="0"/>
                        </a:spcBef>
                        <a:spcAft>
                          <a:spcPts val="0"/>
                        </a:spcAft>
                        <a:buNone/>
                      </a:pPr>
                      <a:r>
                        <a:rPr lang="en" sz="1000"/>
                        <a:t>Based on results rather than the quantity of treatments performed, the number of patients seen, or the amount of money billed, so that hospitals and doctors are compensated appropriately</a:t>
                      </a:r>
                      <a:endParaRPr sz="1000"/>
                    </a:p>
                  </a:txBody>
                  <a:tcPr marL="91425" marR="91425" marT="91425" marB="91425"/>
                </a:tc>
                <a:tc>
                  <a:txBody>
                    <a:bodyPr/>
                    <a:lstStyle/>
                    <a:p>
                      <a:pPr marL="0" lvl="0" indent="0" algn="l" rtl="0">
                        <a:spcBef>
                          <a:spcPts val="0"/>
                        </a:spcBef>
                        <a:spcAft>
                          <a:spcPts val="0"/>
                        </a:spcAft>
                        <a:buNone/>
                      </a:pPr>
                      <a:r>
                        <a:rPr lang="en" sz="1000"/>
                        <a:t>Yes</a:t>
                      </a:r>
                      <a:endParaRPr sz="1000"/>
                    </a:p>
                  </a:txBody>
                  <a:tcPr marL="91425" marR="91425" marT="91425" marB="91425"/>
                </a:tc>
                <a:extLst>
                  <a:ext uri="{0D108BD9-81ED-4DB2-BD59-A6C34878D82A}">
                    <a16:rowId xmlns:a16="http://schemas.microsoft.com/office/drawing/2014/main" val="10002"/>
                  </a:ext>
                </a:extLst>
              </a:tr>
              <a:tr h="934850">
                <a:tc>
                  <a:txBody>
                    <a:bodyPr/>
                    <a:lstStyle/>
                    <a:p>
                      <a:pPr marL="0" lvl="0" indent="0" algn="l" rtl="0">
                        <a:spcBef>
                          <a:spcPts val="0"/>
                        </a:spcBef>
                        <a:spcAft>
                          <a:spcPts val="0"/>
                        </a:spcAft>
                        <a:buNone/>
                      </a:pPr>
                      <a:r>
                        <a:rPr lang="en" sz="1000"/>
                        <a:t>Ensure teams internally or externally are providing quality care</a:t>
                      </a:r>
                      <a:endParaRPr sz="1000"/>
                    </a:p>
                  </a:txBody>
                  <a:tcPr marL="91425" marR="91425" marT="91425" marB="91425"/>
                </a:tc>
                <a:tc>
                  <a:txBody>
                    <a:bodyPr/>
                    <a:lstStyle/>
                    <a:p>
                      <a:pPr marL="0" lvl="0" indent="0" algn="l" rtl="0">
                        <a:lnSpc>
                          <a:spcPct val="115000"/>
                        </a:lnSpc>
                        <a:spcBef>
                          <a:spcPts val="1200"/>
                        </a:spcBef>
                        <a:spcAft>
                          <a:spcPts val="1200"/>
                        </a:spcAft>
                        <a:buNone/>
                      </a:pPr>
                      <a:r>
                        <a:rPr lang="en" sz="1000">
                          <a:solidFill>
                            <a:schemeClr val="dk1"/>
                          </a:solidFill>
                        </a:rPr>
                        <a:t>Basic component towards achieving our result and it does not need to be viewed as a goal</a:t>
                      </a:r>
                      <a:endParaRPr sz="1000"/>
                    </a:p>
                  </a:txBody>
                  <a:tcPr marL="91425" marR="91425" marT="91425" marB="91425"/>
                </a:tc>
                <a:tc>
                  <a:txBody>
                    <a:bodyPr/>
                    <a:lstStyle/>
                    <a:p>
                      <a:pPr marL="0" lvl="0" indent="0" algn="l" rtl="0">
                        <a:spcBef>
                          <a:spcPts val="0"/>
                        </a:spcBef>
                        <a:spcAft>
                          <a:spcPts val="0"/>
                        </a:spcAft>
                        <a:buNone/>
                      </a:pPr>
                      <a:r>
                        <a:rPr lang="en" sz="1000">
                          <a:solidFill>
                            <a:schemeClr val="dk1"/>
                          </a:solidFill>
                        </a:rPr>
                        <a:t>Reducing hospital readmissions, using certified health IT, improving preventative care and value-based care programs resulted in providing quality care internally and externally</a:t>
                      </a:r>
                      <a:endParaRPr sz="1000"/>
                    </a:p>
                  </a:txBody>
                  <a:tcPr marL="91425" marR="91425" marT="91425" marB="91425"/>
                </a:tc>
                <a:tc>
                  <a:txBody>
                    <a:bodyPr/>
                    <a:lstStyle/>
                    <a:p>
                      <a:pPr marL="0" lvl="0" indent="0" algn="l" rtl="0">
                        <a:spcBef>
                          <a:spcPts val="0"/>
                        </a:spcBef>
                        <a:spcAft>
                          <a:spcPts val="0"/>
                        </a:spcAft>
                        <a:buNone/>
                      </a:pPr>
                      <a:r>
                        <a:rPr lang="en" sz="1000"/>
                        <a:t>Yes</a:t>
                      </a:r>
                      <a:endParaRPr sz="1000"/>
                    </a:p>
                  </a:txBody>
                  <a:tcPr marL="91425" marR="91425" marT="91425" marB="91425"/>
                </a:tc>
                <a:extLst>
                  <a:ext uri="{0D108BD9-81ED-4DB2-BD59-A6C34878D82A}">
                    <a16:rowId xmlns:a16="http://schemas.microsoft.com/office/drawing/2014/main" val="10003"/>
                  </a:ext>
                </a:extLst>
              </a:tr>
            </a:tbl>
          </a:graphicData>
        </a:graphic>
      </p:graphicFrame>
      <p:sp>
        <p:nvSpPr>
          <p:cNvPr id="199" name="Google Shape;199;p29"/>
          <p:cNvSpPr txBox="1">
            <a:spLocks noGrp="1"/>
          </p:cNvSpPr>
          <p:nvPr>
            <p:ph type="title" idx="4294967295"/>
          </p:nvPr>
        </p:nvSpPr>
        <p:spPr>
          <a:xfrm>
            <a:off x="46675" y="49350"/>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b="1"/>
              <a:t>Goals Assessment</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204" name="Google Shape;204;p30"/>
          <p:cNvGraphicFramePr/>
          <p:nvPr/>
        </p:nvGraphicFramePr>
        <p:xfrm>
          <a:off x="120075" y="666750"/>
          <a:ext cx="8924500" cy="4386725"/>
        </p:xfrm>
        <a:graphic>
          <a:graphicData uri="http://schemas.openxmlformats.org/drawingml/2006/table">
            <a:tbl>
              <a:tblPr>
                <a:noFill/>
                <a:tableStyleId>{0AE4B896-450D-4D35-BBF3-F03C11398E0C}</a:tableStyleId>
              </a:tblPr>
              <a:tblGrid>
                <a:gridCol w="2231125">
                  <a:extLst>
                    <a:ext uri="{9D8B030D-6E8A-4147-A177-3AD203B41FA5}">
                      <a16:colId xmlns:a16="http://schemas.microsoft.com/office/drawing/2014/main" val="20000"/>
                    </a:ext>
                  </a:extLst>
                </a:gridCol>
                <a:gridCol w="2231125">
                  <a:extLst>
                    <a:ext uri="{9D8B030D-6E8A-4147-A177-3AD203B41FA5}">
                      <a16:colId xmlns:a16="http://schemas.microsoft.com/office/drawing/2014/main" val="20001"/>
                    </a:ext>
                  </a:extLst>
                </a:gridCol>
                <a:gridCol w="2231125">
                  <a:extLst>
                    <a:ext uri="{9D8B030D-6E8A-4147-A177-3AD203B41FA5}">
                      <a16:colId xmlns:a16="http://schemas.microsoft.com/office/drawing/2014/main" val="20002"/>
                    </a:ext>
                  </a:extLst>
                </a:gridCol>
                <a:gridCol w="2231125">
                  <a:extLst>
                    <a:ext uri="{9D8B030D-6E8A-4147-A177-3AD203B41FA5}">
                      <a16:colId xmlns:a16="http://schemas.microsoft.com/office/drawing/2014/main" val="20003"/>
                    </a:ext>
                  </a:extLst>
                </a:gridCol>
              </a:tblGrid>
              <a:tr h="718325">
                <a:tc>
                  <a:txBody>
                    <a:bodyPr/>
                    <a:lstStyle/>
                    <a:p>
                      <a:pPr marL="0" lvl="0" indent="0" algn="l" rtl="0">
                        <a:lnSpc>
                          <a:spcPct val="115000"/>
                        </a:lnSpc>
                        <a:spcBef>
                          <a:spcPts val="1200"/>
                        </a:spcBef>
                        <a:spcAft>
                          <a:spcPts val="0"/>
                        </a:spcAft>
                        <a:buNone/>
                      </a:pPr>
                      <a:r>
                        <a:rPr lang="en" sz="1500" b="1">
                          <a:solidFill>
                            <a:schemeClr val="dk1"/>
                          </a:solidFill>
                        </a:rPr>
                        <a:t>Goals</a:t>
                      </a:r>
                      <a:endParaRPr sz="1500"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b="1">
                          <a:solidFill>
                            <a:schemeClr val="dk1"/>
                          </a:solidFill>
                        </a:rPr>
                        <a:t>Aim of the goal</a:t>
                      </a:r>
                      <a:endParaRPr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b="1">
                          <a:solidFill>
                            <a:schemeClr val="dk1"/>
                          </a:solidFill>
                        </a:rPr>
                        <a:t> Current Status</a:t>
                      </a:r>
                      <a:endParaRPr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b="1">
                          <a:solidFill>
                            <a:schemeClr val="dk1"/>
                          </a:solidFill>
                        </a:rPr>
                        <a:t>GOAL MET OR NOT</a:t>
                      </a:r>
                      <a:endParaRPr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51975">
                <a:tc>
                  <a:txBody>
                    <a:bodyPr/>
                    <a:lstStyle/>
                    <a:p>
                      <a:pPr marL="0" lvl="0" indent="0" algn="l" rtl="0">
                        <a:lnSpc>
                          <a:spcPct val="115000"/>
                        </a:lnSpc>
                        <a:spcBef>
                          <a:spcPts val="1200"/>
                        </a:spcBef>
                        <a:spcAft>
                          <a:spcPts val="1200"/>
                        </a:spcAft>
                        <a:buNone/>
                      </a:pPr>
                      <a:r>
                        <a:rPr lang="en" sz="1000">
                          <a:solidFill>
                            <a:schemeClr val="dk1"/>
                          </a:solidFill>
                        </a:rPr>
                        <a:t>Find the costs towards each patient and service with its price efficiency </a:t>
                      </a:r>
                      <a:endParaRPr sz="1000"/>
                    </a:p>
                  </a:txBody>
                  <a:tcPr marL="91425" marR="91425" marT="91425" marB="91425">
                    <a:lnT w="126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000">
                          <a:solidFill>
                            <a:schemeClr val="dk1"/>
                          </a:solidFill>
                        </a:rPr>
                        <a:t>Would play a significant role in helping the government in annual budgeting for healthcare as this would estimate the costs related to the patient services and also useful to the clinicians in advanced analytics and process improvement</a:t>
                      </a:r>
                      <a:endParaRPr sz="1000">
                        <a:solidFill>
                          <a:schemeClr val="dk1"/>
                        </a:solidFill>
                      </a:endParaRPr>
                    </a:p>
                    <a:p>
                      <a:pPr marL="0" lvl="0" indent="0" algn="l" rtl="0">
                        <a:spcBef>
                          <a:spcPts val="0"/>
                        </a:spcBef>
                        <a:spcAft>
                          <a:spcPts val="0"/>
                        </a:spcAft>
                        <a:buNone/>
                      </a:pPr>
                      <a:endParaRPr sz="1000">
                        <a:solidFill>
                          <a:schemeClr val="dk1"/>
                        </a:solidFill>
                      </a:endParaRPr>
                    </a:p>
                  </a:txBody>
                  <a:tcPr marL="91425" marR="91425" marT="91425" marB="91425">
                    <a:lnT w="12625" cap="flat" cmpd="sng">
                      <a:solidFill>
                        <a:srgbClr val="000000"/>
                      </a:solidFill>
                      <a:prstDash val="solid"/>
                      <a:round/>
                      <a:headEnd type="none" w="sm" len="sm"/>
                      <a:tailEnd type="none" w="sm" len="sm"/>
                    </a:lnT>
                  </a:tcPr>
                </a:tc>
                <a:tc>
                  <a:txBody>
                    <a:bodyPr/>
                    <a:lstStyle/>
                    <a:p>
                      <a:pPr marL="457200" lvl="0" indent="-292100" algn="l" rtl="0">
                        <a:spcBef>
                          <a:spcPts val="0"/>
                        </a:spcBef>
                        <a:spcAft>
                          <a:spcPts val="0"/>
                        </a:spcAft>
                        <a:buClr>
                          <a:schemeClr val="dk1"/>
                        </a:buClr>
                        <a:buSzPts val="1000"/>
                        <a:buChar char="●"/>
                      </a:pPr>
                      <a:r>
                        <a:rPr lang="en" sz="1000">
                          <a:solidFill>
                            <a:schemeClr val="dk1"/>
                          </a:solidFill>
                        </a:rPr>
                        <a:t>Would play a significant role in helping the government in annual budgeting for healthcare as this would estimate the costs related to the patient services.</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useful to the clinicians in advanced analytics and process improvement</a:t>
                      </a:r>
                      <a:endParaRPr sz="1000">
                        <a:solidFill>
                          <a:schemeClr val="dk1"/>
                        </a:solidFill>
                      </a:endParaRPr>
                    </a:p>
                  </a:txBody>
                  <a:tcPr marL="91425" marR="91425" marT="91425" marB="91425">
                    <a:lnT w="126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000"/>
                        <a:t>Yes</a:t>
                      </a:r>
                      <a:endParaRPr sz="1000"/>
                    </a:p>
                  </a:txBody>
                  <a:tcPr marL="91425" marR="91425" marT="91425" marB="91425">
                    <a:lnT w="12625"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1179100">
                <a:tc>
                  <a:txBody>
                    <a:bodyPr/>
                    <a:lstStyle/>
                    <a:p>
                      <a:pPr marL="0" lvl="0" indent="0" algn="l" rtl="0">
                        <a:lnSpc>
                          <a:spcPct val="115000"/>
                        </a:lnSpc>
                        <a:spcBef>
                          <a:spcPts val="1200"/>
                        </a:spcBef>
                        <a:spcAft>
                          <a:spcPts val="1200"/>
                        </a:spcAft>
                        <a:buNone/>
                      </a:pPr>
                      <a:r>
                        <a:rPr lang="en" sz="1000">
                          <a:solidFill>
                            <a:schemeClr val="dk1"/>
                          </a:solidFill>
                        </a:rPr>
                        <a:t>Provide outcomes that align with the perspective of healthcare providers, quality care and cost efficient</a:t>
                      </a:r>
                      <a:endParaRPr sz="1000"/>
                    </a:p>
                  </a:txBody>
                  <a:tcPr marL="91425" marR="91425" marT="91425" marB="91425"/>
                </a:tc>
                <a:tc>
                  <a:txBody>
                    <a:bodyPr/>
                    <a:lstStyle/>
                    <a:p>
                      <a:pPr marL="0" lvl="0" indent="0" algn="l" rtl="0">
                        <a:lnSpc>
                          <a:spcPct val="115000"/>
                        </a:lnSpc>
                        <a:spcBef>
                          <a:spcPts val="1200"/>
                        </a:spcBef>
                        <a:spcAft>
                          <a:spcPts val="1200"/>
                        </a:spcAft>
                        <a:buNone/>
                      </a:pPr>
                      <a:r>
                        <a:rPr lang="en" sz="1000">
                          <a:solidFill>
                            <a:schemeClr val="dk1"/>
                          </a:solidFill>
                        </a:rPr>
                        <a:t>An important goal towards achieving value-based healthcare as It ensures that quality care is delivered to a patient while it is cost efficient to the provider</a:t>
                      </a:r>
                      <a:endParaRPr sz="1000"/>
                    </a:p>
                  </a:txBody>
                  <a:tcPr marL="91425" marR="91425" marT="91425" marB="91425"/>
                </a:tc>
                <a:tc>
                  <a:txBody>
                    <a:bodyPr/>
                    <a:lstStyle/>
                    <a:p>
                      <a:pPr marL="0" lvl="0" indent="0" algn="l" rtl="0">
                        <a:spcBef>
                          <a:spcPts val="0"/>
                        </a:spcBef>
                        <a:spcAft>
                          <a:spcPts val="0"/>
                        </a:spcAft>
                        <a:buNone/>
                      </a:pPr>
                      <a:r>
                        <a:rPr lang="en" sz="1000"/>
                        <a:t>Based on results rather than the quantity of treatments performed, the number of patients seen, or the amount of money billed, so that hospitals and doctors are compensated appropriately</a:t>
                      </a:r>
                      <a:endParaRPr sz="1000"/>
                    </a:p>
                  </a:txBody>
                  <a:tcPr marL="91425" marR="91425" marT="91425" marB="91425"/>
                </a:tc>
                <a:tc>
                  <a:txBody>
                    <a:bodyPr/>
                    <a:lstStyle/>
                    <a:p>
                      <a:pPr marL="0" lvl="0" indent="0" algn="l" rtl="0">
                        <a:spcBef>
                          <a:spcPts val="0"/>
                        </a:spcBef>
                        <a:spcAft>
                          <a:spcPts val="0"/>
                        </a:spcAft>
                        <a:buNone/>
                      </a:pPr>
                      <a:r>
                        <a:rPr lang="en" sz="1000"/>
                        <a:t>Yes</a:t>
                      </a:r>
                      <a:endParaRPr sz="1000"/>
                    </a:p>
                  </a:txBody>
                  <a:tcPr marL="91425" marR="91425" marT="91425" marB="91425"/>
                </a:tc>
                <a:extLst>
                  <a:ext uri="{0D108BD9-81ED-4DB2-BD59-A6C34878D82A}">
                    <a16:rowId xmlns:a16="http://schemas.microsoft.com/office/drawing/2014/main" val="10002"/>
                  </a:ext>
                </a:extLst>
              </a:tr>
              <a:tr h="934850">
                <a:tc>
                  <a:txBody>
                    <a:bodyPr/>
                    <a:lstStyle/>
                    <a:p>
                      <a:pPr marL="0" lvl="0" indent="0" algn="l" rtl="0">
                        <a:spcBef>
                          <a:spcPts val="0"/>
                        </a:spcBef>
                        <a:spcAft>
                          <a:spcPts val="0"/>
                        </a:spcAft>
                        <a:buNone/>
                      </a:pPr>
                      <a:r>
                        <a:rPr lang="en" sz="1000"/>
                        <a:t>Create an integrated approach or pathway which improves care and cuts most of the spending</a:t>
                      </a:r>
                      <a:endParaRPr sz="1000"/>
                    </a:p>
                  </a:txBody>
                  <a:tcPr marL="91425" marR="91425" marT="91425" marB="91425"/>
                </a:tc>
                <a:tc>
                  <a:txBody>
                    <a:bodyPr/>
                    <a:lstStyle/>
                    <a:p>
                      <a:pPr marL="0" lvl="0" indent="0" algn="l" rtl="0">
                        <a:lnSpc>
                          <a:spcPct val="115000"/>
                        </a:lnSpc>
                        <a:spcBef>
                          <a:spcPts val="1200"/>
                        </a:spcBef>
                        <a:spcAft>
                          <a:spcPts val="1200"/>
                        </a:spcAft>
                        <a:buNone/>
                      </a:pPr>
                      <a:r>
                        <a:rPr lang="en" sz="1000">
                          <a:solidFill>
                            <a:schemeClr val="dk1"/>
                          </a:solidFill>
                        </a:rPr>
                        <a:t>Observe that all the parties involved are not affected financially or at financial risk by cutting costs/spending</a:t>
                      </a:r>
                      <a:endParaRPr sz="1000"/>
                    </a:p>
                  </a:txBody>
                  <a:tcPr marL="91425" marR="91425" marT="91425" marB="91425"/>
                </a:tc>
                <a:tc>
                  <a:txBody>
                    <a:bodyPr/>
                    <a:lstStyle/>
                    <a:p>
                      <a:pPr marL="0" lvl="0" indent="0" algn="l" rtl="0">
                        <a:spcBef>
                          <a:spcPts val="0"/>
                        </a:spcBef>
                        <a:spcAft>
                          <a:spcPts val="0"/>
                        </a:spcAft>
                        <a:buNone/>
                      </a:pPr>
                      <a:r>
                        <a:rPr lang="en" sz="1000">
                          <a:solidFill>
                            <a:schemeClr val="dk1"/>
                          </a:solidFill>
                        </a:rPr>
                        <a:t>Ultimately result in cheaper healthcare expenditures in the long run by prioritizing preventative actions</a:t>
                      </a:r>
                      <a:endParaRPr sz="1000"/>
                    </a:p>
                  </a:txBody>
                  <a:tcPr marL="91425" marR="91425" marT="91425" marB="91425"/>
                </a:tc>
                <a:tc>
                  <a:txBody>
                    <a:bodyPr/>
                    <a:lstStyle/>
                    <a:p>
                      <a:pPr marL="0" lvl="0" indent="0" algn="l" rtl="0">
                        <a:spcBef>
                          <a:spcPts val="0"/>
                        </a:spcBef>
                        <a:spcAft>
                          <a:spcPts val="0"/>
                        </a:spcAft>
                        <a:buNone/>
                      </a:pPr>
                      <a:r>
                        <a:rPr lang="en" sz="1000"/>
                        <a:t>Yes</a:t>
                      </a:r>
                      <a:endParaRPr sz="1000"/>
                    </a:p>
                  </a:txBody>
                  <a:tcPr marL="91425" marR="91425" marT="91425" marB="91425"/>
                </a:tc>
                <a:extLst>
                  <a:ext uri="{0D108BD9-81ED-4DB2-BD59-A6C34878D82A}">
                    <a16:rowId xmlns:a16="http://schemas.microsoft.com/office/drawing/2014/main" val="10003"/>
                  </a:ext>
                </a:extLst>
              </a:tr>
            </a:tbl>
          </a:graphicData>
        </a:graphic>
      </p:graphicFrame>
      <p:sp>
        <p:nvSpPr>
          <p:cNvPr id="205" name="Google Shape;205;p30"/>
          <p:cNvSpPr txBox="1">
            <a:spLocks noGrp="1"/>
          </p:cNvSpPr>
          <p:nvPr>
            <p:ph type="title" idx="4294967295"/>
          </p:nvPr>
        </p:nvSpPr>
        <p:spPr>
          <a:xfrm>
            <a:off x="120075" y="940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b="1"/>
              <a:t>Goals Assessment</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aphicFrame>
        <p:nvGraphicFramePr>
          <p:cNvPr id="210" name="Google Shape;210;p31"/>
          <p:cNvGraphicFramePr/>
          <p:nvPr/>
        </p:nvGraphicFramePr>
        <p:xfrm>
          <a:off x="109750" y="668400"/>
          <a:ext cx="8924500" cy="4388918"/>
        </p:xfrm>
        <a:graphic>
          <a:graphicData uri="http://schemas.openxmlformats.org/drawingml/2006/table">
            <a:tbl>
              <a:tblPr>
                <a:noFill/>
                <a:tableStyleId>{0AE4B896-450D-4D35-BBF3-F03C11398E0C}</a:tableStyleId>
              </a:tblPr>
              <a:tblGrid>
                <a:gridCol w="2231125">
                  <a:extLst>
                    <a:ext uri="{9D8B030D-6E8A-4147-A177-3AD203B41FA5}">
                      <a16:colId xmlns:a16="http://schemas.microsoft.com/office/drawing/2014/main" val="20000"/>
                    </a:ext>
                  </a:extLst>
                </a:gridCol>
                <a:gridCol w="2231125">
                  <a:extLst>
                    <a:ext uri="{9D8B030D-6E8A-4147-A177-3AD203B41FA5}">
                      <a16:colId xmlns:a16="http://schemas.microsoft.com/office/drawing/2014/main" val="20001"/>
                    </a:ext>
                  </a:extLst>
                </a:gridCol>
                <a:gridCol w="2231125">
                  <a:extLst>
                    <a:ext uri="{9D8B030D-6E8A-4147-A177-3AD203B41FA5}">
                      <a16:colId xmlns:a16="http://schemas.microsoft.com/office/drawing/2014/main" val="20002"/>
                    </a:ext>
                  </a:extLst>
                </a:gridCol>
                <a:gridCol w="2231125">
                  <a:extLst>
                    <a:ext uri="{9D8B030D-6E8A-4147-A177-3AD203B41FA5}">
                      <a16:colId xmlns:a16="http://schemas.microsoft.com/office/drawing/2014/main" val="20003"/>
                    </a:ext>
                  </a:extLst>
                </a:gridCol>
              </a:tblGrid>
              <a:tr h="718325">
                <a:tc>
                  <a:txBody>
                    <a:bodyPr/>
                    <a:lstStyle/>
                    <a:p>
                      <a:pPr marL="0" lvl="0" indent="0" algn="l" rtl="0">
                        <a:lnSpc>
                          <a:spcPct val="115000"/>
                        </a:lnSpc>
                        <a:spcBef>
                          <a:spcPts val="1200"/>
                        </a:spcBef>
                        <a:spcAft>
                          <a:spcPts val="0"/>
                        </a:spcAft>
                        <a:buNone/>
                      </a:pPr>
                      <a:r>
                        <a:rPr lang="en" sz="1500" b="1">
                          <a:solidFill>
                            <a:schemeClr val="dk1"/>
                          </a:solidFill>
                        </a:rPr>
                        <a:t>Goals</a:t>
                      </a:r>
                      <a:endParaRPr sz="1500"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b="1">
                          <a:solidFill>
                            <a:schemeClr val="dk1"/>
                          </a:solidFill>
                        </a:rPr>
                        <a:t>Aim of the goal</a:t>
                      </a:r>
                      <a:endParaRPr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b="1">
                          <a:solidFill>
                            <a:schemeClr val="dk1"/>
                          </a:solidFill>
                        </a:rPr>
                        <a:t> Current Status</a:t>
                      </a:r>
                      <a:endParaRPr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b="1">
                          <a:solidFill>
                            <a:schemeClr val="dk1"/>
                          </a:solidFill>
                        </a:rPr>
                        <a:t>GOAL MET OR NOT</a:t>
                      </a:r>
                      <a:endParaRPr b="1">
                        <a:solidFill>
                          <a:schemeClr val="dk1"/>
                        </a:solidFill>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51975">
                <a:tc>
                  <a:txBody>
                    <a:bodyPr/>
                    <a:lstStyle/>
                    <a:p>
                      <a:pPr marL="0" lvl="0" indent="0" algn="l" rtl="0">
                        <a:lnSpc>
                          <a:spcPct val="115000"/>
                        </a:lnSpc>
                        <a:spcBef>
                          <a:spcPts val="1200"/>
                        </a:spcBef>
                        <a:spcAft>
                          <a:spcPts val="0"/>
                        </a:spcAft>
                        <a:buNone/>
                      </a:pPr>
                      <a:r>
                        <a:rPr lang="en" sz="1000">
                          <a:solidFill>
                            <a:schemeClr val="dk1"/>
                          </a:solidFill>
                        </a:rPr>
                        <a:t>To know what kind of commissioning works for an organization or clinical practitioner</a:t>
                      </a:r>
                      <a:endParaRPr sz="1000">
                        <a:solidFill>
                          <a:schemeClr val="dk1"/>
                        </a:solidFill>
                      </a:endParaRPr>
                    </a:p>
                    <a:p>
                      <a:pPr marL="0" lvl="0" indent="0" algn="l" rtl="0">
                        <a:lnSpc>
                          <a:spcPct val="115000"/>
                        </a:lnSpc>
                        <a:spcBef>
                          <a:spcPts val="1200"/>
                        </a:spcBef>
                        <a:spcAft>
                          <a:spcPts val="1200"/>
                        </a:spcAft>
                        <a:buNone/>
                      </a:pPr>
                      <a:r>
                        <a:rPr lang="en" sz="1000">
                          <a:solidFill>
                            <a:schemeClr val="dk1"/>
                          </a:solidFill>
                        </a:rPr>
                        <a:t> </a:t>
                      </a:r>
                      <a:endParaRPr sz="1000"/>
                    </a:p>
                  </a:txBody>
                  <a:tcPr marL="91425" marR="91425" marT="91425" marB="91425">
                    <a:lnT w="126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000">
                          <a:solidFill>
                            <a:schemeClr val="dk1"/>
                          </a:solidFill>
                        </a:rPr>
                        <a:t>Commissioning and delivering integrated care in a structured model is to ensure effective delivery of services, clear roles and responsibilities and a system of care to support self-management and effective outcomes</a:t>
                      </a:r>
                      <a:endParaRPr sz="1000">
                        <a:solidFill>
                          <a:schemeClr val="dk1"/>
                        </a:solidFill>
                      </a:endParaRPr>
                    </a:p>
                    <a:p>
                      <a:pPr marL="0" lvl="0" indent="0" algn="l" rtl="0">
                        <a:spcBef>
                          <a:spcPts val="0"/>
                        </a:spcBef>
                        <a:spcAft>
                          <a:spcPts val="0"/>
                        </a:spcAft>
                        <a:buNone/>
                      </a:pPr>
                      <a:endParaRPr sz="1000">
                        <a:solidFill>
                          <a:schemeClr val="dk1"/>
                        </a:solidFill>
                      </a:endParaRPr>
                    </a:p>
                  </a:txBody>
                  <a:tcPr marL="91425" marR="91425" marT="91425" marB="91425">
                    <a:lnT w="126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000">
                          <a:solidFill>
                            <a:schemeClr val="dk1"/>
                          </a:solidFill>
                        </a:rPr>
                        <a:t>Reviews the payments system to the provider. Our goal is to achieve the best commissioning model and to see if it is preferred by the provider.</a:t>
                      </a:r>
                      <a:endParaRPr sz="1000">
                        <a:solidFill>
                          <a:schemeClr val="dk1"/>
                        </a:solidFill>
                      </a:endParaRPr>
                    </a:p>
                  </a:txBody>
                  <a:tcPr marL="91425" marR="91425" marT="91425" marB="91425">
                    <a:lnT w="126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000"/>
                        <a:t>Yes</a:t>
                      </a:r>
                      <a:endParaRPr sz="1000"/>
                    </a:p>
                  </a:txBody>
                  <a:tcPr marL="91425" marR="91425" marT="91425" marB="91425">
                    <a:lnT w="12625"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831225">
                <a:tc>
                  <a:txBody>
                    <a:bodyPr/>
                    <a:lstStyle/>
                    <a:p>
                      <a:pPr marL="0" lvl="0" indent="0" algn="l" rtl="0">
                        <a:lnSpc>
                          <a:spcPct val="115000"/>
                        </a:lnSpc>
                        <a:spcBef>
                          <a:spcPts val="1200"/>
                        </a:spcBef>
                        <a:spcAft>
                          <a:spcPts val="1200"/>
                        </a:spcAft>
                        <a:buNone/>
                      </a:pPr>
                      <a:r>
                        <a:rPr lang="en" sz="1000"/>
                        <a:t>Comply with the policies and guidelines enforced by the government</a:t>
                      </a:r>
                      <a:endParaRPr sz="1000"/>
                    </a:p>
                  </a:txBody>
                  <a:tcPr marL="91425" marR="91425" marT="91425" marB="91425"/>
                </a:tc>
                <a:tc>
                  <a:txBody>
                    <a:bodyPr/>
                    <a:lstStyle/>
                    <a:p>
                      <a:pPr marL="0" lvl="0" indent="0" algn="l" rtl="0">
                        <a:lnSpc>
                          <a:spcPct val="115000"/>
                        </a:lnSpc>
                        <a:spcBef>
                          <a:spcPts val="1200"/>
                        </a:spcBef>
                        <a:spcAft>
                          <a:spcPts val="1200"/>
                        </a:spcAft>
                        <a:buNone/>
                      </a:pPr>
                      <a:r>
                        <a:rPr lang="en" sz="1000"/>
                        <a:t>Have systems in place to distribute policy documents to staff and organizations under their control and to monitor compliance</a:t>
                      </a:r>
                      <a:endParaRPr sz="1000"/>
                    </a:p>
                  </a:txBody>
                  <a:tcPr marL="91425" marR="91425" marT="91425" marB="91425"/>
                </a:tc>
                <a:tc>
                  <a:txBody>
                    <a:bodyPr/>
                    <a:lstStyle/>
                    <a:p>
                      <a:pPr marL="0" lvl="0" indent="0" algn="l" rtl="0">
                        <a:spcBef>
                          <a:spcPts val="0"/>
                        </a:spcBef>
                        <a:spcAft>
                          <a:spcPts val="0"/>
                        </a:spcAft>
                        <a:buNone/>
                      </a:pPr>
                      <a:r>
                        <a:rPr lang="en" sz="1000">
                          <a:solidFill>
                            <a:schemeClr val="dk1"/>
                          </a:solidFill>
                        </a:rPr>
                        <a:t>Check if all the requirements are met and necessary changes have to be made in the future if it does not match or agree with a policy</a:t>
                      </a:r>
                      <a:endParaRPr sz="1000"/>
                    </a:p>
                  </a:txBody>
                  <a:tcPr marL="91425" marR="91425" marT="91425" marB="91425"/>
                </a:tc>
                <a:tc>
                  <a:txBody>
                    <a:bodyPr/>
                    <a:lstStyle/>
                    <a:p>
                      <a:pPr marL="0" lvl="0" indent="0" algn="l" rtl="0">
                        <a:spcBef>
                          <a:spcPts val="0"/>
                        </a:spcBef>
                        <a:spcAft>
                          <a:spcPts val="0"/>
                        </a:spcAft>
                        <a:buNone/>
                      </a:pPr>
                      <a:r>
                        <a:rPr lang="en" sz="1000"/>
                        <a:t>Yes</a:t>
                      </a:r>
                      <a:endParaRPr sz="1000"/>
                    </a:p>
                  </a:txBody>
                  <a:tcPr marL="91425" marR="91425" marT="91425" marB="91425"/>
                </a:tc>
                <a:extLst>
                  <a:ext uri="{0D108BD9-81ED-4DB2-BD59-A6C34878D82A}">
                    <a16:rowId xmlns:a16="http://schemas.microsoft.com/office/drawing/2014/main" val="10002"/>
                  </a:ext>
                </a:extLst>
              </a:tr>
              <a:tr h="1050850">
                <a:tc>
                  <a:txBody>
                    <a:bodyPr/>
                    <a:lstStyle/>
                    <a:p>
                      <a:pPr marL="0" lvl="0" indent="0" algn="l" rtl="0">
                        <a:spcBef>
                          <a:spcPts val="0"/>
                        </a:spcBef>
                        <a:spcAft>
                          <a:spcPts val="0"/>
                        </a:spcAft>
                        <a:buNone/>
                      </a:pPr>
                      <a:r>
                        <a:rPr lang="en" sz="1000"/>
                        <a:t>Forming an agreement or contract model</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txBody>
                  <a:tcPr marL="91425" marR="91425" marT="91425" marB="91425"/>
                </a:tc>
                <a:tc>
                  <a:txBody>
                    <a:bodyPr/>
                    <a:lstStyle/>
                    <a:p>
                      <a:pPr marL="0" lvl="0" indent="0" algn="l" rtl="0">
                        <a:lnSpc>
                          <a:spcPct val="115000"/>
                        </a:lnSpc>
                        <a:spcBef>
                          <a:spcPts val="1200"/>
                        </a:spcBef>
                        <a:spcAft>
                          <a:spcPts val="1200"/>
                        </a:spcAft>
                        <a:buNone/>
                      </a:pPr>
                      <a:r>
                        <a:rPr lang="en" sz="1000">
                          <a:solidFill>
                            <a:srgbClr val="0D0D0D"/>
                          </a:solidFill>
                        </a:rPr>
                        <a:t>Crucial role in overcoming challenges, such as alignment of stakeholder incentives, insufficient data infrastructure, and regulatory concerns</a:t>
                      </a:r>
                      <a:endParaRPr sz="1000"/>
                    </a:p>
                  </a:txBody>
                  <a:tcPr marL="91425" marR="91425" marT="91425" marB="91425"/>
                </a:tc>
                <a:tc>
                  <a:txBody>
                    <a:bodyPr/>
                    <a:lstStyle/>
                    <a:p>
                      <a:pPr marL="0" lvl="0" indent="0" algn="l" rtl="0">
                        <a:spcBef>
                          <a:spcPts val="0"/>
                        </a:spcBef>
                        <a:spcAft>
                          <a:spcPts val="0"/>
                        </a:spcAft>
                        <a:buNone/>
                      </a:pPr>
                      <a:r>
                        <a:rPr lang="en" sz="1000"/>
                        <a:t>By creating a contract like VBA, payers will be less financially risky when introducing new innovations, overcoming a weak data infrastructure . Regulatory issue related to data sharing, infrastructure.</a:t>
                      </a:r>
                      <a:endParaRPr sz="1000"/>
                    </a:p>
                  </a:txBody>
                  <a:tcPr marL="91425" marR="91425" marT="91425" marB="91425"/>
                </a:tc>
                <a:tc>
                  <a:txBody>
                    <a:bodyPr/>
                    <a:lstStyle/>
                    <a:p>
                      <a:pPr marL="0" lvl="0" indent="0" algn="l" rtl="0">
                        <a:spcBef>
                          <a:spcPts val="0"/>
                        </a:spcBef>
                        <a:spcAft>
                          <a:spcPts val="0"/>
                        </a:spcAft>
                        <a:buNone/>
                      </a:pPr>
                      <a:r>
                        <a:rPr lang="en" sz="1000"/>
                        <a:t>Yes</a:t>
                      </a:r>
                      <a:endParaRPr sz="1000"/>
                    </a:p>
                  </a:txBody>
                  <a:tcPr marL="91425" marR="91425" marT="91425" marB="91425"/>
                </a:tc>
                <a:extLst>
                  <a:ext uri="{0D108BD9-81ED-4DB2-BD59-A6C34878D82A}">
                    <a16:rowId xmlns:a16="http://schemas.microsoft.com/office/drawing/2014/main" val="10003"/>
                  </a:ext>
                </a:extLst>
              </a:tr>
            </a:tbl>
          </a:graphicData>
        </a:graphic>
      </p:graphicFrame>
      <p:sp>
        <p:nvSpPr>
          <p:cNvPr id="211" name="Google Shape;211;p31"/>
          <p:cNvSpPr txBox="1">
            <a:spLocks noGrp="1"/>
          </p:cNvSpPr>
          <p:nvPr>
            <p:ph type="title" idx="4294967295"/>
          </p:nvPr>
        </p:nvSpPr>
        <p:spPr>
          <a:xfrm>
            <a:off x="35200" y="723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b="1"/>
              <a:t>Goals Assessment</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500" b="1">
                <a:latin typeface="Comfortaa"/>
                <a:ea typeface="Comfortaa"/>
                <a:cs typeface="Comfortaa"/>
                <a:sym typeface="Comfortaa"/>
              </a:rPr>
              <a:t> </a:t>
            </a:r>
            <a:r>
              <a:rPr lang="en" sz="3911"/>
              <a:t>Overview of the Case </a:t>
            </a:r>
            <a:endParaRPr sz="2500" b="1">
              <a:latin typeface="Comfortaa"/>
              <a:ea typeface="Comfortaa"/>
              <a:cs typeface="Comfortaa"/>
              <a:sym typeface="Comfortaa"/>
            </a:endParaRPr>
          </a:p>
        </p:txBody>
      </p:sp>
      <p:sp>
        <p:nvSpPr>
          <p:cNvPr id="71" name="Google Shape;71;p14"/>
          <p:cNvSpPr txBox="1"/>
          <p:nvPr/>
        </p:nvSpPr>
        <p:spPr>
          <a:xfrm>
            <a:off x="982779" y="1647699"/>
            <a:ext cx="143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 name="Google Shape;72;p14"/>
          <p:cNvSpPr/>
          <p:nvPr/>
        </p:nvSpPr>
        <p:spPr>
          <a:xfrm>
            <a:off x="800638" y="1545538"/>
            <a:ext cx="1383600" cy="651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Times New Roman" panose="02020603050405020304" pitchFamily="18" charset="0"/>
                <a:ea typeface="Roboto"/>
                <a:cs typeface="Times New Roman" panose="02020603050405020304" pitchFamily="18" charset="0"/>
                <a:sym typeface="Roboto"/>
              </a:rPr>
              <a:t>Cost increased</a:t>
            </a:r>
          </a:p>
        </p:txBody>
      </p:sp>
      <p:sp>
        <p:nvSpPr>
          <p:cNvPr id="73" name="Google Shape;73;p14"/>
          <p:cNvSpPr/>
          <p:nvPr/>
        </p:nvSpPr>
        <p:spPr>
          <a:xfrm>
            <a:off x="590275" y="3193855"/>
            <a:ext cx="2273100" cy="10347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Times New Roman" panose="02020603050405020304" pitchFamily="18" charset="0"/>
                <a:ea typeface="Roboto"/>
                <a:cs typeface="Times New Roman" panose="02020603050405020304" pitchFamily="18" charset="0"/>
                <a:sym typeface="Roboto"/>
              </a:rPr>
              <a:t>Patients with symptoms but remained undiagnosed (diabetes case, England)</a:t>
            </a:r>
          </a:p>
        </p:txBody>
      </p:sp>
      <p:sp>
        <p:nvSpPr>
          <p:cNvPr id="74" name="Google Shape;74;p14"/>
          <p:cNvSpPr/>
          <p:nvPr/>
        </p:nvSpPr>
        <p:spPr>
          <a:xfrm>
            <a:off x="3620866" y="1504300"/>
            <a:ext cx="1383600" cy="651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Times New Roman" panose="02020603050405020304" pitchFamily="18" charset="0"/>
                <a:ea typeface="Roboto"/>
                <a:cs typeface="Times New Roman" panose="02020603050405020304" pitchFamily="18" charset="0"/>
                <a:sym typeface="Roboto"/>
              </a:rPr>
              <a:t>Value gain less than expected</a:t>
            </a:r>
          </a:p>
        </p:txBody>
      </p:sp>
      <p:sp>
        <p:nvSpPr>
          <p:cNvPr id="75" name="Google Shape;75;p14"/>
          <p:cNvSpPr/>
          <p:nvPr/>
        </p:nvSpPr>
        <p:spPr>
          <a:xfrm>
            <a:off x="4440920" y="2362622"/>
            <a:ext cx="1318800" cy="54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2296476" y="2197050"/>
            <a:ext cx="1101600" cy="70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panose="02020603050405020304" pitchFamily="18" charset="0"/>
                <a:ea typeface="Roboto"/>
                <a:cs typeface="Times New Roman" panose="02020603050405020304" pitchFamily="18" charset="0"/>
                <a:sym typeface="Roboto"/>
              </a:rPr>
              <a:t>Issues</a:t>
            </a:r>
          </a:p>
        </p:txBody>
      </p:sp>
      <p:sp>
        <p:nvSpPr>
          <p:cNvPr id="77" name="Google Shape;77;p14"/>
          <p:cNvSpPr/>
          <p:nvPr/>
        </p:nvSpPr>
        <p:spPr>
          <a:xfrm>
            <a:off x="6621443" y="1953590"/>
            <a:ext cx="1739400" cy="1034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panose="02020603050405020304" pitchFamily="18" charset="0"/>
                <a:ea typeface="Roboto"/>
                <a:cs typeface="Times New Roman" panose="02020603050405020304" pitchFamily="18" charset="0"/>
                <a:sym typeface="Roboto"/>
              </a:rPr>
              <a:t>A pilot program projected: VALUE-BASED CARE</a:t>
            </a:r>
          </a:p>
        </p:txBody>
      </p:sp>
      <p:sp>
        <p:nvSpPr>
          <p:cNvPr id="78" name="Google Shape;78;p14"/>
          <p:cNvSpPr/>
          <p:nvPr/>
        </p:nvSpPr>
        <p:spPr>
          <a:xfrm>
            <a:off x="3329236" y="3117052"/>
            <a:ext cx="3067500" cy="180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US" sz="1300">
                <a:latin typeface="Times New Roman" panose="02020603050405020304" pitchFamily="18" charset="0"/>
                <a:ea typeface="Roboto"/>
                <a:cs typeface="Times New Roman" panose="02020603050405020304" pitchFamily="18" charset="0"/>
                <a:sym typeface="Roboto"/>
              </a:rPr>
              <a:t>Traditional payment methods: </a:t>
            </a:r>
          </a:p>
          <a:p>
            <a:pPr marL="457200" lvl="0" indent="-311150" algn="just" rtl="0">
              <a:lnSpc>
                <a:spcPct val="100000"/>
              </a:lnSpc>
              <a:spcBef>
                <a:spcPts val="1200"/>
              </a:spcBef>
              <a:spcAft>
                <a:spcPts val="0"/>
              </a:spcAft>
              <a:buClr>
                <a:schemeClr val="dk1"/>
              </a:buClr>
              <a:buSzPts val="1300"/>
              <a:buFont typeface="Roboto"/>
              <a:buChar char="●"/>
            </a:pPr>
            <a:r>
              <a:rPr lang="en-US" sz="1300">
                <a:latin typeface="Times New Roman" panose="02020603050405020304" pitchFamily="18" charset="0"/>
                <a:ea typeface="Roboto"/>
                <a:cs typeface="Times New Roman" panose="02020603050405020304" pitchFamily="18" charset="0"/>
                <a:sym typeface="Roboto"/>
              </a:rPr>
              <a:t>block payment</a:t>
            </a:r>
          </a:p>
          <a:p>
            <a:pPr marL="457200" lvl="0" indent="-311150" algn="just" rtl="0">
              <a:lnSpc>
                <a:spcPct val="100000"/>
              </a:lnSpc>
              <a:spcBef>
                <a:spcPts val="0"/>
              </a:spcBef>
              <a:spcAft>
                <a:spcPts val="0"/>
              </a:spcAft>
              <a:buClr>
                <a:schemeClr val="dk1"/>
              </a:buClr>
              <a:buSzPts val="1300"/>
              <a:buFont typeface="Roboto"/>
              <a:buChar char="●"/>
            </a:pPr>
            <a:r>
              <a:rPr lang="en-US" sz="1300">
                <a:latin typeface="Times New Roman" panose="02020603050405020304" pitchFamily="18" charset="0"/>
                <a:ea typeface="Roboto"/>
                <a:cs typeface="Times New Roman" panose="02020603050405020304" pitchFamily="18" charset="0"/>
                <a:sym typeface="Roboto"/>
              </a:rPr>
              <a:t>Capitation</a:t>
            </a:r>
          </a:p>
          <a:p>
            <a:pPr marL="457200" lvl="0" indent="-311150" algn="just" rtl="0">
              <a:lnSpc>
                <a:spcPct val="100000"/>
              </a:lnSpc>
              <a:spcBef>
                <a:spcPts val="0"/>
              </a:spcBef>
              <a:spcAft>
                <a:spcPts val="0"/>
              </a:spcAft>
              <a:buClr>
                <a:schemeClr val="dk1"/>
              </a:buClr>
              <a:buSzPts val="1300"/>
              <a:buFont typeface="Roboto"/>
              <a:buChar char="●"/>
            </a:pPr>
            <a:r>
              <a:rPr lang="en-US" sz="1300">
                <a:latin typeface="Times New Roman" panose="02020603050405020304" pitchFamily="18" charset="0"/>
                <a:ea typeface="Roboto"/>
                <a:cs typeface="Times New Roman" panose="02020603050405020304" pitchFamily="18" charset="0"/>
                <a:sym typeface="Roboto"/>
              </a:rPr>
              <a:t>Pay-for-performance</a:t>
            </a:r>
          </a:p>
          <a:p>
            <a:pPr marL="457200" lvl="0" indent="-311150" algn="just" rtl="0">
              <a:lnSpc>
                <a:spcPct val="100000"/>
              </a:lnSpc>
              <a:spcBef>
                <a:spcPts val="0"/>
              </a:spcBef>
              <a:spcAft>
                <a:spcPts val="0"/>
              </a:spcAft>
              <a:buClr>
                <a:schemeClr val="dk1"/>
              </a:buClr>
              <a:buSzPts val="1300"/>
              <a:buFont typeface="Roboto"/>
              <a:buChar char="●"/>
            </a:pPr>
            <a:r>
              <a:rPr lang="en-US" sz="1300">
                <a:latin typeface="Times New Roman" panose="02020603050405020304" pitchFamily="18" charset="0"/>
                <a:ea typeface="Roboto"/>
                <a:cs typeface="Times New Roman" panose="02020603050405020304" pitchFamily="18" charset="0"/>
                <a:sym typeface="Roboto"/>
              </a:rPr>
              <a:t>Payment by results (PbR/case base)</a:t>
            </a:r>
          </a:p>
          <a:p>
            <a:pPr marL="457200" lvl="0" indent="-311150" algn="just" rtl="0">
              <a:lnSpc>
                <a:spcPct val="100000"/>
              </a:lnSpc>
              <a:spcBef>
                <a:spcPts val="0"/>
              </a:spcBef>
              <a:spcAft>
                <a:spcPts val="0"/>
              </a:spcAft>
              <a:buClr>
                <a:schemeClr val="dk1"/>
              </a:buClr>
              <a:buSzPts val="1300"/>
              <a:buFont typeface="Roboto"/>
              <a:buChar char="●"/>
            </a:pPr>
            <a:r>
              <a:rPr lang="en-US" sz="1300">
                <a:latin typeface="Times New Roman" panose="02020603050405020304" pitchFamily="18" charset="0"/>
                <a:ea typeface="Roboto"/>
                <a:cs typeface="Times New Roman" panose="02020603050405020304" pitchFamily="18" charset="0"/>
                <a:sym typeface="Roboto"/>
              </a:rPr>
              <a:t>fee-for-service</a:t>
            </a:r>
          </a:p>
        </p:txBody>
      </p:sp>
      <p:sp>
        <p:nvSpPr>
          <p:cNvPr id="79" name="Google Shape;79;p14"/>
          <p:cNvSpPr txBox="1"/>
          <p:nvPr/>
        </p:nvSpPr>
        <p:spPr>
          <a:xfrm>
            <a:off x="4816589" y="4467201"/>
            <a:ext cx="390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262000" y="322650"/>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1200"/>
              </a:spcBef>
              <a:spcAft>
                <a:spcPts val="0"/>
              </a:spcAft>
              <a:buClr>
                <a:schemeClr val="dk1"/>
              </a:buClr>
              <a:buSzPts val="1100"/>
              <a:buFont typeface="Arial"/>
              <a:buNone/>
            </a:pPr>
            <a:r>
              <a:rPr lang="en" sz="2750"/>
              <a:t>Case Study Recommendations</a:t>
            </a:r>
            <a:endParaRPr sz="2500"/>
          </a:p>
        </p:txBody>
      </p:sp>
      <p:sp>
        <p:nvSpPr>
          <p:cNvPr id="217" name="Google Shape;217;p32"/>
          <p:cNvSpPr txBox="1">
            <a:spLocks noGrp="1"/>
          </p:cNvSpPr>
          <p:nvPr>
            <p:ph type="body" idx="4294967295"/>
          </p:nvPr>
        </p:nvSpPr>
        <p:spPr>
          <a:xfrm>
            <a:off x="262000" y="1082525"/>
            <a:ext cx="8520600" cy="3416400"/>
          </a:xfrm>
          <a:prstGeom prst="rect">
            <a:avLst/>
          </a:prstGeom>
        </p:spPr>
        <p:txBody>
          <a:bodyPr spcFirstLastPara="1" wrap="square" lIns="91425" tIns="91425" rIns="91425" bIns="91425" anchor="t" anchorCtr="0">
            <a:normAutofit/>
          </a:bodyPr>
          <a:lstStyle/>
          <a:p>
            <a:pPr marL="457200" lvl="0" indent="0" algn="just" rtl="0">
              <a:spcBef>
                <a:spcPts val="1200"/>
              </a:spcBef>
              <a:spcAft>
                <a:spcPts val="0"/>
              </a:spcAft>
              <a:buNone/>
            </a:pPr>
            <a:endParaRPr lang="en-US" sz="1400" b="1" u="sng">
              <a:solidFill>
                <a:schemeClr val="dk1"/>
              </a:solidFill>
              <a:highlight>
                <a:schemeClr val="lt1"/>
              </a:highlight>
              <a:latin typeface="Times New Roman" panose="02020603050405020304" pitchFamily="18" charset="0"/>
              <a:cs typeface="Times New Roman" panose="02020603050405020304" pitchFamily="18" charset="0"/>
            </a:endParaRPr>
          </a:p>
          <a:p>
            <a:pPr marL="457200" lvl="0" indent="-323850" algn="just" rtl="0">
              <a:spcBef>
                <a:spcPts val="1200"/>
              </a:spcBef>
              <a:spcAft>
                <a:spcPts val="0"/>
              </a:spcAft>
              <a:buClr>
                <a:schemeClr val="dk1"/>
              </a:buClr>
              <a:buSzPts val="1500"/>
              <a:buChar char="●"/>
            </a:pPr>
            <a:r>
              <a:rPr lang="en-US" sz="1500">
                <a:solidFill>
                  <a:schemeClr val="dk1"/>
                </a:solidFill>
                <a:highlight>
                  <a:schemeClr val="lt1"/>
                </a:highlight>
                <a:latin typeface="Times New Roman" panose="02020603050405020304" pitchFamily="18" charset="0"/>
                <a:cs typeface="Times New Roman" panose="02020603050405020304" pitchFamily="18" charset="0"/>
              </a:rPr>
              <a:t>We would recommend the Governing Body endorse this Business Case, in particular the following:</a:t>
            </a:r>
          </a:p>
          <a:p>
            <a:pPr marL="457200" lvl="0" indent="-323850" algn="just" rtl="0">
              <a:spcBef>
                <a:spcPts val="0"/>
              </a:spcBef>
              <a:spcAft>
                <a:spcPts val="0"/>
              </a:spcAft>
              <a:buClr>
                <a:schemeClr val="dk1"/>
              </a:buClr>
              <a:buSzPts val="1500"/>
              <a:buChar char="●"/>
            </a:pPr>
            <a:r>
              <a:rPr lang="en-US" sz="1500">
                <a:solidFill>
                  <a:schemeClr val="dk1"/>
                </a:solidFill>
                <a:highlight>
                  <a:schemeClr val="lt1"/>
                </a:highlight>
                <a:latin typeface="Times New Roman" panose="02020603050405020304" pitchFamily="18" charset="0"/>
                <a:cs typeface="Times New Roman" panose="02020603050405020304" pitchFamily="18" charset="0"/>
              </a:rPr>
              <a:t>Patients in this cohort should be able to access IPU services throughout Haringey and Islington, as well as continued collaboration between Haringey and Islington CCGs.</a:t>
            </a:r>
          </a:p>
          <a:p>
            <a:pPr marL="457200" lvl="0" indent="-323850" algn="just" rtl="0">
              <a:spcBef>
                <a:spcPts val="0"/>
              </a:spcBef>
              <a:spcAft>
                <a:spcPts val="0"/>
              </a:spcAft>
              <a:buClr>
                <a:schemeClr val="dk1"/>
              </a:buClr>
              <a:buSzPts val="1500"/>
              <a:buChar char="●"/>
            </a:pPr>
            <a:r>
              <a:rPr lang="en-US" sz="1500">
                <a:solidFill>
                  <a:schemeClr val="dk1"/>
                </a:solidFill>
                <a:highlight>
                  <a:schemeClr val="lt1"/>
                </a:highlight>
                <a:latin typeface="Times New Roman" panose="02020603050405020304" pitchFamily="18" charset="0"/>
                <a:cs typeface="Times New Roman" panose="02020603050405020304" pitchFamily="18" charset="0"/>
              </a:rPr>
              <a:t>To move on with the tasks necessary to advance Value Based Commissioning for patients with diabetes in Haringey and Islington in accordance. This will involve establishing new contractual obligations to help VBC.</a:t>
            </a:r>
          </a:p>
          <a:p>
            <a:pPr marL="457200" lvl="0" indent="-323850" algn="just" rtl="0">
              <a:spcBef>
                <a:spcPts val="0"/>
              </a:spcBef>
              <a:spcAft>
                <a:spcPts val="0"/>
              </a:spcAft>
              <a:buClr>
                <a:schemeClr val="dk1"/>
              </a:buClr>
              <a:buSzPts val="1500"/>
              <a:buChar char="●"/>
            </a:pPr>
            <a:r>
              <a:rPr lang="en-US" sz="1500">
                <a:solidFill>
                  <a:schemeClr val="dk1"/>
                </a:solidFill>
                <a:highlight>
                  <a:schemeClr val="lt1"/>
                </a:highlight>
                <a:latin typeface="Times New Roman" panose="02020603050405020304" pitchFamily="18" charset="0"/>
                <a:cs typeface="Times New Roman" panose="02020603050405020304" pitchFamily="18" charset="0"/>
              </a:rPr>
              <a:t>The Governing Body will be requested to give its approval when a provider is chosen to play a leadership role in this work.</a:t>
            </a:r>
          </a:p>
          <a:p>
            <a:pPr marL="0" lvl="0" indent="0" algn="just" rtl="0">
              <a:spcBef>
                <a:spcPts val="1200"/>
              </a:spcBef>
              <a:spcAft>
                <a:spcPts val="1200"/>
              </a:spcAft>
              <a:buNone/>
            </a:pP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311700" y="195425"/>
            <a:ext cx="8520600" cy="84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2500"/>
              <a:t>Recommendations to Improve the Value Based Healthcare System</a:t>
            </a:r>
            <a:endParaRPr sz="2500"/>
          </a:p>
        </p:txBody>
      </p:sp>
      <p:sp>
        <p:nvSpPr>
          <p:cNvPr id="223" name="Google Shape;223;p33"/>
          <p:cNvSpPr txBox="1">
            <a:spLocks noGrp="1"/>
          </p:cNvSpPr>
          <p:nvPr>
            <p:ph type="body" idx="4294967295"/>
          </p:nvPr>
        </p:nvSpPr>
        <p:spPr>
          <a:xfrm>
            <a:off x="141850" y="1465050"/>
            <a:ext cx="3955800" cy="36783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D0D0D"/>
              </a:buClr>
              <a:buSzPts val="1500"/>
              <a:buChar char="●"/>
            </a:pPr>
            <a:r>
              <a:rPr lang="en-US" sz="1500">
                <a:solidFill>
                  <a:srgbClr val="0D0D0D"/>
                </a:solidFill>
                <a:highlight>
                  <a:schemeClr val="lt1"/>
                </a:highlight>
                <a:latin typeface="Times New Roman" panose="02020603050405020304" pitchFamily="18" charset="0"/>
                <a:cs typeface="Times New Roman" panose="02020603050405020304" pitchFamily="18" charset="0"/>
              </a:rPr>
              <a:t>Adopt a common terminology so that every person involved in healthcare has a shared understanding of what value-based healthcare is</a:t>
            </a:r>
          </a:p>
          <a:p>
            <a:pPr marL="457200" lvl="0" indent="-323850" algn="just" rtl="0">
              <a:lnSpc>
                <a:spcPct val="130909"/>
              </a:lnSpc>
              <a:spcBef>
                <a:spcPts val="0"/>
              </a:spcBef>
              <a:spcAft>
                <a:spcPts val="0"/>
              </a:spcAft>
              <a:buClr>
                <a:srgbClr val="0D0D0D"/>
              </a:buClr>
              <a:buSzPts val="1500"/>
              <a:buChar char="●"/>
            </a:pPr>
            <a:r>
              <a:rPr lang="en-US" sz="1500">
                <a:solidFill>
                  <a:srgbClr val="0D0D0D"/>
                </a:solidFill>
                <a:highlight>
                  <a:schemeClr val="lt1"/>
                </a:highlight>
                <a:latin typeface="Times New Roman" panose="02020603050405020304" pitchFamily="18" charset="0"/>
                <a:cs typeface="Times New Roman" panose="02020603050405020304" pitchFamily="18" charset="0"/>
              </a:rPr>
              <a:t>Recognize and develop strategies to overcome barriers to implementing value-based healthcare at the individual, team and organisational level.</a:t>
            </a:r>
          </a:p>
          <a:p>
            <a:pPr marL="457200" lvl="0" indent="-323850" algn="just" rtl="0">
              <a:spcBef>
                <a:spcPts val="0"/>
              </a:spcBef>
              <a:spcAft>
                <a:spcPts val="0"/>
              </a:spcAft>
              <a:buClr>
                <a:srgbClr val="0D0D0D"/>
              </a:buClr>
              <a:buSzPts val="1500"/>
              <a:buChar char="●"/>
            </a:pPr>
            <a:r>
              <a:rPr lang="en-US" sz="1500">
                <a:solidFill>
                  <a:srgbClr val="0D0D0D"/>
                </a:solidFill>
                <a:highlight>
                  <a:schemeClr val="lt1"/>
                </a:highlight>
                <a:latin typeface="Times New Roman" panose="02020603050405020304" pitchFamily="18" charset="0"/>
                <a:cs typeface="Times New Roman" panose="02020603050405020304" pitchFamily="18" charset="0"/>
              </a:rPr>
              <a:t>Translate and implement the best available research evidence into effective action to increase value</a:t>
            </a:r>
          </a:p>
          <a:p>
            <a:pPr marL="457200" lvl="0" indent="0" algn="just" rtl="0">
              <a:spcBef>
                <a:spcPts val="1200"/>
              </a:spcBef>
              <a:spcAft>
                <a:spcPts val="1200"/>
              </a:spcAft>
              <a:buNone/>
            </a:pPr>
            <a:endParaRPr sz="1500" dirty="0">
              <a:solidFill>
                <a:schemeClr val="dk1"/>
              </a:solidFill>
              <a:highlight>
                <a:schemeClr val="lt1"/>
              </a:highlight>
              <a:latin typeface="Arial"/>
              <a:ea typeface="Arial"/>
              <a:cs typeface="Arial"/>
              <a:sym typeface="Arial"/>
            </a:endParaRPr>
          </a:p>
        </p:txBody>
      </p:sp>
      <p:pic>
        <p:nvPicPr>
          <p:cNvPr id="224" name="Google Shape;224;p33"/>
          <p:cNvPicPr preferRelativeResize="0"/>
          <p:nvPr/>
        </p:nvPicPr>
        <p:blipFill>
          <a:blip r:embed="rId3">
            <a:alphaModFix/>
          </a:blip>
          <a:stretch>
            <a:fillRect/>
          </a:stretch>
        </p:blipFill>
        <p:spPr>
          <a:xfrm>
            <a:off x="4642175" y="1465050"/>
            <a:ext cx="3333750" cy="3333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13650" y="239400"/>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1200"/>
              </a:spcBef>
              <a:spcAft>
                <a:spcPts val="0"/>
              </a:spcAft>
              <a:buClr>
                <a:schemeClr val="dk1"/>
              </a:buClr>
              <a:buSzPct val="44000"/>
              <a:buFont typeface="Arial"/>
              <a:buNone/>
            </a:pPr>
            <a:r>
              <a:rPr lang="en" sz="2500"/>
              <a:t>Recommendations to Improve the Value Based Healthcare System</a:t>
            </a:r>
            <a:endParaRPr/>
          </a:p>
        </p:txBody>
      </p:sp>
      <p:sp>
        <p:nvSpPr>
          <p:cNvPr id="230" name="Google Shape;230;p34"/>
          <p:cNvSpPr txBox="1"/>
          <p:nvPr/>
        </p:nvSpPr>
        <p:spPr>
          <a:xfrm>
            <a:off x="359600" y="1626200"/>
            <a:ext cx="4162800" cy="32631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Font typeface="Roboto"/>
              <a:buChar char="●"/>
            </a:pPr>
            <a:r>
              <a:rPr lang="en-US" sz="1600">
                <a:latin typeface="Times New Roman" panose="02020603050405020304" pitchFamily="18" charset="0"/>
                <a:ea typeface="Roboto"/>
                <a:cs typeface="Times New Roman" panose="02020603050405020304" pitchFamily="18" charset="0"/>
                <a:sym typeface="Roboto"/>
              </a:rPr>
              <a:t>Training staff in how to measure outcomes, patient experience and resource use</a:t>
            </a:r>
          </a:p>
          <a:p>
            <a:pPr marL="457200" lvl="0" indent="-330200" algn="just" rtl="0">
              <a:lnSpc>
                <a:spcPct val="115000"/>
              </a:lnSpc>
              <a:spcBef>
                <a:spcPts val="0"/>
              </a:spcBef>
              <a:spcAft>
                <a:spcPts val="0"/>
              </a:spcAft>
              <a:buSzPts val="1600"/>
              <a:buFont typeface="Roboto"/>
              <a:buChar char="●"/>
            </a:pPr>
            <a:r>
              <a:rPr lang="en-US" sz="1600">
                <a:latin typeface="Times New Roman" panose="02020603050405020304" pitchFamily="18" charset="0"/>
                <a:ea typeface="Roboto"/>
                <a:cs typeface="Times New Roman" panose="02020603050405020304" pitchFamily="18" charset="0"/>
                <a:sym typeface="Roboto"/>
              </a:rPr>
              <a:t>Ensure programs to increase value are monitored and evaluated to provide better evidence about what is and isn’t effective</a:t>
            </a:r>
          </a:p>
          <a:p>
            <a:pPr marL="457200" lvl="0" indent="-330200" algn="just" rtl="0">
              <a:lnSpc>
                <a:spcPct val="115000"/>
              </a:lnSpc>
              <a:spcBef>
                <a:spcPts val="0"/>
              </a:spcBef>
              <a:spcAft>
                <a:spcPts val="0"/>
              </a:spcAft>
              <a:buSzPts val="1600"/>
              <a:buFont typeface="Roboto"/>
              <a:buChar char="●"/>
            </a:pPr>
            <a:r>
              <a:rPr lang="en-US" sz="1600">
                <a:latin typeface="Times New Roman" panose="02020603050405020304" pitchFamily="18" charset="0"/>
                <a:ea typeface="Roboto"/>
                <a:cs typeface="Times New Roman" panose="02020603050405020304" pitchFamily="18" charset="0"/>
                <a:sym typeface="Roboto"/>
              </a:rPr>
              <a:t>Facilitate better communication and dissemination about what works in increasing value at a local and national level</a:t>
            </a:r>
          </a:p>
        </p:txBody>
      </p:sp>
      <p:pic>
        <p:nvPicPr>
          <p:cNvPr id="231" name="Google Shape;231;p34"/>
          <p:cNvPicPr preferRelativeResize="0"/>
          <p:nvPr/>
        </p:nvPicPr>
        <p:blipFill>
          <a:blip r:embed="rId3">
            <a:alphaModFix/>
          </a:blip>
          <a:stretch>
            <a:fillRect/>
          </a:stretch>
        </p:blipFill>
        <p:spPr>
          <a:xfrm>
            <a:off x="4694052" y="1667274"/>
            <a:ext cx="4218501" cy="2811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213650" y="239400"/>
            <a:ext cx="8520600" cy="818100"/>
          </a:xfrm>
          <a:prstGeom prst="rect">
            <a:avLst/>
          </a:prstGeom>
        </p:spPr>
        <p:txBody>
          <a:bodyPr spcFirstLastPara="1" wrap="square" lIns="91425" tIns="91425" rIns="91425" bIns="91425" anchor="t" anchorCtr="0">
            <a:normAutofit fontScale="90000"/>
          </a:bodyPr>
          <a:lstStyle/>
          <a:p>
            <a:pPr marL="0" lvl="0" indent="0" algn="l" rtl="0">
              <a:spcBef>
                <a:spcPts val="1200"/>
              </a:spcBef>
              <a:spcAft>
                <a:spcPts val="0"/>
              </a:spcAft>
              <a:buClr>
                <a:schemeClr val="dk1"/>
              </a:buClr>
              <a:buSzPct val="44000"/>
              <a:buFont typeface="Arial"/>
              <a:buNone/>
            </a:pPr>
            <a:r>
              <a:rPr lang="en" sz="2500"/>
              <a:t>Recommendations to Improve Other Chronic Diseases</a:t>
            </a:r>
            <a:endParaRPr/>
          </a:p>
        </p:txBody>
      </p:sp>
      <p:sp>
        <p:nvSpPr>
          <p:cNvPr id="237" name="Google Shape;237;p35"/>
          <p:cNvSpPr txBox="1"/>
          <p:nvPr/>
        </p:nvSpPr>
        <p:spPr>
          <a:xfrm>
            <a:off x="384600" y="1342475"/>
            <a:ext cx="8374800" cy="3263100"/>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Original case study catered to the diabetics</a:t>
            </a:r>
          </a:p>
          <a:p>
            <a:pPr marL="457200" lvl="0"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Few aspects missing from diabetes plan</a:t>
            </a:r>
          </a:p>
          <a:p>
            <a:pPr marL="914400" lvl="1"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Did not implement healthcare technology and systems to view data on how to improve quality </a:t>
            </a:r>
          </a:p>
          <a:p>
            <a:pPr marL="914400" lvl="1"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Did not give providers and caregivers time to adapt to changes </a:t>
            </a:r>
          </a:p>
          <a:p>
            <a:pPr marL="457200" lvl="0"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Recommendation plan improves the diabetes plan and allows it to be implemented for many chronic diseases </a:t>
            </a:r>
          </a:p>
          <a:p>
            <a:pPr marL="457200" lvl="0"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Important for VBC to be used in acute illness because </a:t>
            </a:r>
          </a:p>
          <a:p>
            <a:pPr marL="914400" lvl="1"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VBC provides quality to these patients who constantly need healthcare </a:t>
            </a:r>
          </a:p>
          <a:p>
            <a:pPr marL="914400" lvl="1"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VBC creates precedents so providers have a set plan of how to treat these illness and </a:t>
            </a:r>
          </a:p>
          <a:p>
            <a:pPr marL="914400" lvl="1"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Providers physicians with framework to adapt to increase quality in the future </a:t>
            </a:r>
          </a:p>
          <a:p>
            <a:pPr marL="914400" lvl="1" indent="-323850" algn="just" rtl="0">
              <a:lnSpc>
                <a:spcPct val="115000"/>
              </a:lnSpc>
              <a:spcBef>
                <a:spcPts val="0"/>
              </a:spcBef>
              <a:spcAft>
                <a:spcPts val="0"/>
              </a:spcAft>
              <a:buSzPts val="1500"/>
              <a:buFont typeface="Roboto"/>
              <a:buChar char="○"/>
            </a:pPr>
            <a:r>
              <a:rPr lang="en-US" sz="1500">
                <a:latin typeface="Times New Roman" panose="02020603050405020304" pitchFamily="18" charset="0"/>
                <a:ea typeface="Roboto"/>
                <a:cs typeface="Times New Roman" panose="02020603050405020304" pitchFamily="18" charset="0"/>
                <a:sym typeface="Roboto"/>
              </a:rPr>
              <a:t>Can focus more on prevention of an acute disease by using data analytics from previous cases that have gone through care in a VBC system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82550" y="137675"/>
            <a:ext cx="43014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dirty="0"/>
              <a:t>Recommendations</a:t>
            </a:r>
            <a:endParaRPr dirty="0"/>
          </a:p>
        </p:txBody>
      </p:sp>
      <p:sp>
        <p:nvSpPr>
          <p:cNvPr id="243" name="Google Shape;243;p36"/>
          <p:cNvSpPr txBox="1">
            <a:spLocks noGrp="1"/>
          </p:cNvSpPr>
          <p:nvPr>
            <p:ph type="body" idx="2"/>
          </p:nvPr>
        </p:nvSpPr>
        <p:spPr>
          <a:xfrm>
            <a:off x="148600" y="608250"/>
            <a:ext cx="3954000" cy="4111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250" b="1" u="sng" dirty="0">
                <a:solidFill>
                  <a:schemeClr val="lt1"/>
                </a:solidFill>
              </a:rPr>
              <a:t>RECOMMENDATIONS FOR CLINICAL COMMISSIONING GROUPS(CCGs):</a:t>
            </a:r>
            <a:endParaRPr sz="1250" b="1" u="sng" dirty="0">
              <a:solidFill>
                <a:schemeClr val="lt1"/>
              </a:solidFill>
            </a:endParaRPr>
          </a:p>
          <a:p>
            <a:pPr marL="457200" lvl="0" indent="-307975" algn="l" rtl="0">
              <a:spcBef>
                <a:spcPts val="1200"/>
              </a:spcBef>
              <a:spcAft>
                <a:spcPts val="0"/>
              </a:spcAft>
              <a:buClr>
                <a:schemeClr val="lt1"/>
              </a:buClr>
              <a:buSzPts val="1250"/>
              <a:buAutoNum type="arabicPeriod"/>
            </a:pPr>
            <a:r>
              <a:rPr lang="en" sz="1250" dirty="0">
                <a:solidFill>
                  <a:schemeClr val="lt1"/>
                </a:solidFill>
              </a:rPr>
              <a:t>Recognition of the need for integrated care for people with long term conditions</a:t>
            </a:r>
            <a:endParaRPr sz="1250" dirty="0">
              <a:solidFill>
                <a:schemeClr val="lt1"/>
              </a:solidFill>
            </a:endParaRPr>
          </a:p>
          <a:p>
            <a:pPr marL="457200" lvl="0" indent="-307975" algn="l" rtl="0">
              <a:spcBef>
                <a:spcPts val="0"/>
              </a:spcBef>
              <a:spcAft>
                <a:spcPts val="0"/>
              </a:spcAft>
              <a:buClr>
                <a:schemeClr val="lt1"/>
              </a:buClr>
              <a:buSzPts val="1250"/>
              <a:buAutoNum type="arabicPeriod"/>
            </a:pPr>
            <a:r>
              <a:rPr lang="en" sz="1250" dirty="0">
                <a:solidFill>
                  <a:schemeClr val="lt1"/>
                </a:solidFill>
              </a:rPr>
              <a:t>Recognize the scale of the problem for diabetes, complexities and those at risk</a:t>
            </a:r>
            <a:endParaRPr sz="1250" dirty="0">
              <a:solidFill>
                <a:schemeClr val="lt1"/>
              </a:solidFill>
            </a:endParaRPr>
          </a:p>
          <a:p>
            <a:pPr marL="457200" lvl="0" indent="-307975" algn="l" rtl="0">
              <a:spcBef>
                <a:spcPts val="0"/>
              </a:spcBef>
              <a:spcAft>
                <a:spcPts val="0"/>
              </a:spcAft>
              <a:buClr>
                <a:schemeClr val="lt1"/>
              </a:buClr>
              <a:buSzPts val="1250"/>
              <a:buAutoNum type="arabicPeriod"/>
            </a:pPr>
            <a:r>
              <a:rPr lang="en" sz="1250" dirty="0">
                <a:solidFill>
                  <a:schemeClr val="lt1"/>
                </a:solidFill>
              </a:rPr>
              <a:t>Foster and support good leadership</a:t>
            </a:r>
            <a:endParaRPr sz="1250" dirty="0">
              <a:solidFill>
                <a:schemeClr val="lt1"/>
              </a:solidFill>
            </a:endParaRPr>
          </a:p>
          <a:p>
            <a:pPr marL="457200" lvl="0" indent="-307975" algn="l" rtl="0">
              <a:spcBef>
                <a:spcPts val="0"/>
              </a:spcBef>
              <a:spcAft>
                <a:spcPts val="0"/>
              </a:spcAft>
              <a:buClr>
                <a:schemeClr val="lt1"/>
              </a:buClr>
              <a:buSzPts val="1250"/>
              <a:buAutoNum type="arabicPeriod"/>
            </a:pPr>
            <a:r>
              <a:rPr lang="en" sz="1250" dirty="0">
                <a:solidFill>
                  <a:schemeClr val="lt1"/>
                </a:solidFill>
              </a:rPr>
              <a:t>Re-think funding systems so that true collaboration and integration can take place</a:t>
            </a:r>
            <a:endParaRPr sz="1250" dirty="0">
              <a:solidFill>
                <a:schemeClr val="lt1"/>
              </a:solidFill>
            </a:endParaRPr>
          </a:p>
          <a:p>
            <a:pPr marL="457200" lvl="0" indent="-307975" algn="l" rtl="0">
              <a:spcBef>
                <a:spcPts val="0"/>
              </a:spcBef>
              <a:spcAft>
                <a:spcPts val="0"/>
              </a:spcAft>
              <a:buClr>
                <a:schemeClr val="lt1"/>
              </a:buClr>
              <a:buSzPts val="1250"/>
              <a:buAutoNum type="arabicPeriod"/>
            </a:pPr>
            <a:r>
              <a:rPr lang="en" sz="1250" dirty="0">
                <a:solidFill>
                  <a:schemeClr val="lt1"/>
                </a:solidFill>
              </a:rPr>
              <a:t>Work with health and wellbeing boards</a:t>
            </a:r>
            <a:endParaRPr sz="1250" dirty="0">
              <a:solidFill>
                <a:schemeClr val="lt1"/>
              </a:solidFill>
            </a:endParaRPr>
          </a:p>
          <a:p>
            <a:pPr marL="457200" lvl="0" indent="-307975" algn="l" rtl="0">
              <a:spcBef>
                <a:spcPts val="0"/>
              </a:spcBef>
              <a:spcAft>
                <a:spcPts val="0"/>
              </a:spcAft>
              <a:buClr>
                <a:schemeClr val="lt1"/>
              </a:buClr>
              <a:buSzPts val="1250"/>
              <a:buAutoNum type="arabicPeriod"/>
            </a:pPr>
            <a:r>
              <a:rPr lang="en" sz="1250" dirty="0">
                <a:solidFill>
                  <a:schemeClr val="lt1"/>
                </a:solidFill>
              </a:rPr>
              <a:t>Design systems with end-users in mind</a:t>
            </a:r>
            <a:endParaRPr sz="1250" dirty="0">
              <a:solidFill>
                <a:schemeClr val="lt1"/>
              </a:solidFill>
            </a:endParaRPr>
          </a:p>
          <a:p>
            <a:pPr marL="457200" lvl="0" indent="-307975" algn="l" rtl="0">
              <a:spcBef>
                <a:spcPts val="0"/>
              </a:spcBef>
              <a:spcAft>
                <a:spcPts val="0"/>
              </a:spcAft>
              <a:buClr>
                <a:schemeClr val="lt1"/>
              </a:buClr>
              <a:buSzPts val="1250"/>
              <a:buAutoNum type="arabicPeriod"/>
            </a:pPr>
            <a:r>
              <a:rPr lang="en" sz="1250" dirty="0">
                <a:solidFill>
                  <a:schemeClr val="lt1"/>
                </a:solidFill>
              </a:rPr>
              <a:t>Identify key outcomes that capture the essence of integrated care</a:t>
            </a:r>
            <a:endParaRPr sz="1250" dirty="0">
              <a:solidFill>
                <a:schemeClr val="lt1"/>
              </a:solidFill>
            </a:endParaRPr>
          </a:p>
          <a:p>
            <a:pPr marL="457200" lvl="0" indent="-307975" algn="l" rtl="0">
              <a:spcBef>
                <a:spcPts val="0"/>
              </a:spcBef>
              <a:spcAft>
                <a:spcPts val="0"/>
              </a:spcAft>
              <a:buClr>
                <a:schemeClr val="lt1"/>
              </a:buClr>
              <a:buSzPts val="1250"/>
              <a:buAutoNum type="arabicPeriod"/>
            </a:pPr>
            <a:r>
              <a:rPr lang="en" sz="1250" dirty="0">
                <a:solidFill>
                  <a:schemeClr val="lt1"/>
                </a:solidFill>
              </a:rPr>
              <a:t>Enhancing capacity and competency in primary and community care</a:t>
            </a:r>
            <a:endParaRPr sz="1250" dirty="0">
              <a:solidFill>
                <a:schemeClr val="lt1"/>
              </a:solidFill>
            </a:endParaRPr>
          </a:p>
          <a:p>
            <a:pPr marL="457200" lvl="0" indent="-307975" algn="l" rtl="0">
              <a:spcBef>
                <a:spcPts val="0"/>
              </a:spcBef>
              <a:spcAft>
                <a:spcPts val="0"/>
              </a:spcAft>
              <a:buClr>
                <a:schemeClr val="lt1"/>
              </a:buClr>
              <a:buSzPts val="1250"/>
              <a:buAutoNum type="arabicPeriod"/>
            </a:pPr>
            <a:r>
              <a:rPr lang="en" sz="1250" dirty="0">
                <a:solidFill>
                  <a:schemeClr val="lt1"/>
                </a:solidFill>
              </a:rPr>
              <a:t>Highlight new research findings and support transition to clinical care</a:t>
            </a:r>
            <a:endParaRPr sz="1250" dirty="0">
              <a:solidFill>
                <a:schemeClr val="lt1"/>
              </a:solidFill>
            </a:endParaRPr>
          </a:p>
          <a:p>
            <a:pPr marL="0" lvl="0" indent="0" algn="l" rtl="0">
              <a:spcBef>
                <a:spcPts val="1200"/>
              </a:spcBef>
              <a:spcAft>
                <a:spcPts val="1200"/>
              </a:spcAft>
              <a:buNone/>
            </a:pPr>
            <a:endParaRPr dirty="0"/>
          </a:p>
        </p:txBody>
      </p:sp>
      <p:pic>
        <p:nvPicPr>
          <p:cNvPr id="244" name="Google Shape;244;p36"/>
          <p:cNvPicPr preferRelativeResize="0"/>
          <p:nvPr/>
        </p:nvPicPr>
        <p:blipFill>
          <a:blip r:embed="rId3">
            <a:alphaModFix/>
          </a:blip>
          <a:stretch>
            <a:fillRect/>
          </a:stretch>
        </p:blipFill>
        <p:spPr>
          <a:xfrm>
            <a:off x="4632625" y="924675"/>
            <a:ext cx="4511375" cy="338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37700" y="8840"/>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4000"/>
              <a:buFont typeface="Arial"/>
              <a:buNone/>
            </a:pPr>
            <a:r>
              <a:rPr lang="en" sz="2500" dirty="0"/>
              <a:t>Recommendations</a:t>
            </a:r>
            <a:endParaRPr dirty="0"/>
          </a:p>
          <a:p>
            <a:pPr marL="0" lvl="0" indent="0" algn="l" rtl="0">
              <a:spcBef>
                <a:spcPts val="0"/>
              </a:spcBef>
              <a:spcAft>
                <a:spcPts val="0"/>
              </a:spcAft>
              <a:buNone/>
            </a:pPr>
            <a:endParaRPr dirty="0"/>
          </a:p>
        </p:txBody>
      </p:sp>
      <p:sp>
        <p:nvSpPr>
          <p:cNvPr id="250" name="Google Shape;250;p37"/>
          <p:cNvSpPr txBox="1">
            <a:spLocks noGrp="1"/>
          </p:cNvSpPr>
          <p:nvPr>
            <p:ph type="body" idx="4294967295"/>
          </p:nvPr>
        </p:nvSpPr>
        <p:spPr>
          <a:xfrm>
            <a:off x="311700" y="346190"/>
            <a:ext cx="7721400" cy="572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US" sz="1500" b="1" u="sng" dirty="0">
                <a:solidFill>
                  <a:schemeClr val="lt1"/>
                </a:solidFill>
                <a:latin typeface="Times New Roman" panose="02020603050405020304" pitchFamily="18" charset="0"/>
                <a:cs typeface="Times New Roman" panose="02020603050405020304" pitchFamily="18" charset="0"/>
              </a:rPr>
              <a:t>VBC PRICE ESTIMATE:</a:t>
            </a:r>
          </a:p>
          <a:p>
            <a:pPr marL="0" lvl="0" indent="0" algn="l" rtl="0">
              <a:spcBef>
                <a:spcPts val="1200"/>
              </a:spcBef>
              <a:spcAft>
                <a:spcPts val="0"/>
              </a:spcAft>
              <a:buClr>
                <a:schemeClr val="dk1"/>
              </a:buClr>
              <a:buSzPts val="1100"/>
              <a:buFont typeface="Arial"/>
              <a:buNone/>
            </a:pPr>
            <a:r>
              <a:rPr lang="en-US" sz="1500" dirty="0">
                <a:solidFill>
                  <a:schemeClr val="lt1"/>
                </a:solidFill>
                <a:latin typeface="Times New Roman" panose="02020603050405020304" pitchFamily="18" charset="0"/>
                <a:cs typeface="Times New Roman" panose="02020603050405020304" pitchFamily="18" charset="0"/>
              </a:rPr>
              <a:t>Value based care reduces costs by 5.6% improving quality of car</a:t>
            </a:r>
            <a:r>
              <a:rPr lang="en-US" sz="1500" dirty="0">
                <a:solidFill>
                  <a:schemeClr val="dk1"/>
                </a:solidFill>
                <a:latin typeface="Times New Roman" panose="02020603050405020304" pitchFamily="18" charset="0"/>
                <a:cs typeface="Times New Roman" panose="02020603050405020304" pitchFamily="18" charset="0"/>
              </a:rPr>
              <a:t>e</a:t>
            </a:r>
          </a:p>
          <a:p>
            <a:pPr marL="0" lvl="0" indent="0" algn="l" rtl="0">
              <a:spcBef>
                <a:spcPts val="1200"/>
              </a:spcBef>
              <a:spcAft>
                <a:spcPts val="1200"/>
              </a:spcAft>
              <a:buNone/>
            </a:pPr>
            <a:endParaRPr lang="en-US" dirty="0">
              <a:latin typeface="Times New Roman" panose="02020603050405020304" pitchFamily="18" charset="0"/>
              <a:cs typeface="Times New Roman" panose="02020603050405020304" pitchFamily="18" charset="0"/>
            </a:endParaRPr>
          </a:p>
        </p:txBody>
      </p:sp>
      <p:pic>
        <p:nvPicPr>
          <p:cNvPr id="251" name="Google Shape;251;p37"/>
          <p:cNvPicPr preferRelativeResize="0"/>
          <p:nvPr/>
        </p:nvPicPr>
        <p:blipFill>
          <a:blip r:embed="rId3">
            <a:alphaModFix/>
          </a:blip>
          <a:stretch>
            <a:fillRect/>
          </a:stretch>
        </p:blipFill>
        <p:spPr>
          <a:xfrm>
            <a:off x="373825" y="1491004"/>
            <a:ext cx="7848351" cy="35903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88075" y="2214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4000"/>
              <a:buFont typeface="Arial"/>
              <a:buNone/>
            </a:pPr>
            <a:r>
              <a:rPr lang="en" sz="2500"/>
              <a:t>Our Recommendations</a:t>
            </a:r>
            <a:endParaRPr/>
          </a:p>
          <a:p>
            <a:pPr marL="0" lvl="0" indent="0" algn="l" rtl="0">
              <a:spcBef>
                <a:spcPts val="0"/>
              </a:spcBef>
              <a:spcAft>
                <a:spcPts val="0"/>
              </a:spcAft>
              <a:buNone/>
            </a:pPr>
            <a:endParaRPr/>
          </a:p>
        </p:txBody>
      </p:sp>
      <p:sp>
        <p:nvSpPr>
          <p:cNvPr id="257" name="Google Shape;257;p38"/>
          <p:cNvSpPr txBox="1">
            <a:spLocks noGrp="1"/>
          </p:cNvSpPr>
          <p:nvPr>
            <p:ph type="body" idx="1"/>
          </p:nvPr>
        </p:nvSpPr>
        <p:spPr>
          <a:xfrm>
            <a:off x="187475" y="827825"/>
            <a:ext cx="4446600" cy="3877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400" b="1" u="sng">
                <a:solidFill>
                  <a:schemeClr val="lt1"/>
                </a:solidFill>
              </a:rPr>
              <a:t>RISK ASSESSMENT</a:t>
            </a:r>
            <a:endParaRPr sz="1400" b="1" u="sng">
              <a:solidFill>
                <a:schemeClr val="lt1"/>
              </a:solidFill>
            </a:endParaRPr>
          </a:p>
          <a:p>
            <a:pPr marL="457200" lvl="0" indent="-317500" algn="l" rtl="0">
              <a:spcBef>
                <a:spcPts val="1200"/>
              </a:spcBef>
              <a:spcAft>
                <a:spcPts val="0"/>
              </a:spcAft>
              <a:buClr>
                <a:schemeClr val="lt1"/>
              </a:buClr>
              <a:buSzPts val="1400"/>
              <a:buChar char="●"/>
            </a:pPr>
            <a:r>
              <a:rPr lang="en" sz="1400">
                <a:solidFill>
                  <a:schemeClr val="lt1"/>
                </a:solidFill>
              </a:rPr>
              <a:t>Lack of resources</a:t>
            </a:r>
            <a:endParaRPr sz="1400">
              <a:solidFill>
                <a:schemeClr val="lt1"/>
              </a:solidFill>
            </a:endParaRPr>
          </a:p>
          <a:p>
            <a:pPr marL="457200" lvl="0" indent="0" algn="l" rtl="0">
              <a:spcBef>
                <a:spcPts val="300"/>
              </a:spcBef>
              <a:spcAft>
                <a:spcPts val="0"/>
              </a:spcAft>
              <a:buNone/>
            </a:pPr>
            <a:endParaRPr sz="1400">
              <a:solidFill>
                <a:schemeClr val="lt1"/>
              </a:solidFill>
            </a:endParaRPr>
          </a:p>
          <a:p>
            <a:pPr marL="457200" lvl="0" indent="-317500" algn="l" rtl="0">
              <a:spcBef>
                <a:spcPts val="300"/>
              </a:spcBef>
              <a:spcAft>
                <a:spcPts val="0"/>
              </a:spcAft>
              <a:buClr>
                <a:schemeClr val="lt1"/>
              </a:buClr>
              <a:buSzPts val="1400"/>
              <a:buChar char="●"/>
            </a:pPr>
            <a:r>
              <a:rPr lang="en" sz="1400">
                <a:solidFill>
                  <a:schemeClr val="lt1"/>
                </a:solidFill>
              </a:rPr>
              <a:t>Technology interoperability challenges</a:t>
            </a:r>
            <a:endParaRPr sz="1400">
              <a:solidFill>
                <a:schemeClr val="lt1"/>
              </a:solidFill>
            </a:endParaRPr>
          </a:p>
          <a:p>
            <a:pPr marL="914400" lvl="0" indent="0" algn="l" rtl="0">
              <a:spcBef>
                <a:spcPts val="300"/>
              </a:spcBef>
              <a:spcAft>
                <a:spcPts val="0"/>
              </a:spcAft>
              <a:buNone/>
            </a:pPr>
            <a:endParaRPr sz="1400">
              <a:solidFill>
                <a:schemeClr val="lt1"/>
              </a:solidFill>
            </a:endParaRPr>
          </a:p>
          <a:p>
            <a:pPr marL="457200" lvl="0" indent="-317500" algn="l" rtl="0">
              <a:spcBef>
                <a:spcPts val="300"/>
              </a:spcBef>
              <a:spcAft>
                <a:spcPts val="0"/>
              </a:spcAft>
              <a:buClr>
                <a:schemeClr val="lt1"/>
              </a:buClr>
              <a:buSzPts val="1400"/>
              <a:buChar char="●"/>
            </a:pPr>
            <a:r>
              <a:rPr lang="en" sz="1400">
                <a:solidFill>
                  <a:schemeClr val="lt1"/>
                </a:solidFill>
              </a:rPr>
              <a:t>Financial risk and unpredictable revenue streams</a:t>
            </a:r>
            <a:endParaRPr sz="1400">
              <a:solidFill>
                <a:schemeClr val="lt1"/>
              </a:solidFill>
            </a:endParaRPr>
          </a:p>
          <a:p>
            <a:pPr marL="914400" lvl="0" indent="0" algn="l" rtl="0">
              <a:spcBef>
                <a:spcPts val="300"/>
              </a:spcBef>
              <a:spcAft>
                <a:spcPts val="0"/>
              </a:spcAft>
              <a:buNone/>
            </a:pPr>
            <a:endParaRPr sz="1400">
              <a:solidFill>
                <a:schemeClr val="lt1"/>
              </a:solidFill>
            </a:endParaRPr>
          </a:p>
          <a:p>
            <a:pPr marL="457200" lvl="0" indent="-311150" algn="l" rtl="0">
              <a:spcBef>
                <a:spcPts val="300"/>
              </a:spcBef>
              <a:spcAft>
                <a:spcPts val="0"/>
              </a:spcAft>
              <a:buClr>
                <a:schemeClr val="lt1"/>
              </a:buClr>
              <a:buSzPts val="1300"/>
              <a:buChar char="●"/>
            </a:pPr>
            <a:r>
              <a:rPr lang="en" sz="700">
                <a:solidFill>
                  <a:schemeClr val="lt1"/>
                </a:solidFill>
                <a:latin typeface="Times New Roman"/>
                <a:ea typeface="Times New Roman"/>
                <a:cs typeface="Times New Roman"/>
                <a:sym typeface="Times New Roman"/>
              </a:rPr>
              <a:t> </a:t>
            </a:r>
            <a:r>
              <a:rPr lang="en" sz="1400">
                <a:solidFill>
                  <a:schemeClr val="lt1"/>
                </a:solidFill>
              </a:rPr>
              <a:t>Shifting policies and regulations</a:t>
            </a:r>
            <a:endParaRPr sz="1400">
              <a:solidFill>
                <a:schemeClr val="lt1"/>
              </a:solidFill>
            </a:endParaRPr>
          </a:p>
          <a:p>
            <a:pPr marL="914400" lvl="0" indent="0" algn="l" rtl="0">
              <a:spcBef>
                <a:spcPts val="300"/>
              </a:spcBef>
              <a:spcAft>
                <a:spcPts val="0"/>
              </a:spcAft>
              <a:buNone/>
            </a:pPr>
            <a:endParaRPr sz="1400">
              <a:solidFill>
                <a:schemeClr val="lt1"/>
              </a:solidFill>
            </a:endParaRPr>
          </a:p>
          <a:p>
            <a:pPr marL="457200" lvl="0" indent="-317500" algn="l" rtl="0">
              <a:spcBef>
                <a:spcPts val="300"/>
              </a:spcBef>
              <a:spcAft>
                <a:spcPts val="0"/>
              </a:spcAft>
              <a:buClr>
                <a:schemeClr val="lt1"/>
              </a:buClr>
              <a:buSzPts val="1400"/>
              <a:buChar char="●"/>
            </a:pPr>
            <a:r>
              <a:rPr lang="en" sz="1400">
                <a:solidFill>
                  <a:schemeClr val="lt1"/>
                </a:solidFill>
              </a:rPr>
              <a:t>Difficulty collecting and reporting patient information</a:t>
            </a:r>
            <a:endParaRPr sz="1400">
              <a:solidFill>
                <a:schemeClr val="lt1"/>
              </a:solidFill>
            </a:endParaRPr>
          </a:p>
          <a:p>
            <a:pPr marL="0" lvl="0" indent="0" algn="l" rtl="0">
              <a:spcBef>
                <a:spcPts val="300"/>
              </a:spcBef>
              <a:spcAft>
                <a:spcPts val="1200"/>
              </a:spcAft>
              <a:buNone/>
            </a:pPr>
            <a:endParaRPr/>
          </a:p>
        </p:txBody>
      </p:sp>
      <p:pic>
        <p:nvPicPr>
          <p:cNvPr id="258" name="Google Shape;258;p38"/>
          <p:cNvPicPr preferRelativeResize="0"/>
          <p:nvPr/>
        </p:nvPicPr>
        <p:blipFill>
          <a:blip r:embed="rId3">
            <a:alphaModFix/>
          </a:blip>
          <a:stretch>
            <a:fillRect/>
          </a:stretch>
        </p:blipFill>
        <p:spPr>
          <a:xfrm>
            <a:off x="4418425" y="912650"/>
            <a:ext cx="4651299" cy="3318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311725" y="1649650"/>
            <a:ext cx="3706500" cy="2508900"/>
          </a:xfrm>
          <a:prstGeom prst="rect">
            <a:avLst/>
          </a:prstGeom>
        </p:spPr>
        <p:txBody>
          <a:bodyPr spcFirstLastPara="1" wrap="square" lIns="91425" tIns="91425" rIns="91425" bIns="91425" anchor="t" anchorCtr="0">
            <a:normAutofit/>
          </a:bodyPr>
          <a:lstStyle/>
          <a:p>
            <a:pPr marL="0" lvl="0" indent="0" algn="just" rtl="0">
              <a:lnSpc>
                <a:spcPct val="115000"/>
              </a:lnSpc>
              <a:spcBef>
                <a:spcPts val="1200"/>
              </a:spcBef>
              <a:spcAft>
                <a:spcPts val="0"/>
              </a:spcAft>
              <a:buClr>
                <a:schemeClr val="dk1"/>
              </a:buClr>
              <a:buSzPct val="39285"/>
              <a:buFont typeface="Arial"/>
              <a:buNone/>
            </a:pPr>
            <a:r>
              <a:rPr lang="en" b="1" u="sng">
                <a:solidFill>
                  <a:srgbClr val="0D0D0D"/>
                </a:solidFill>
              </a:rPr>
              <a:t>WHAT CCGs MUST DO :COMMISSIONING FOR OUTCOMES</a:t>
            </a:r>
            <a:endParaRPr b="1" u="sng">
              <a:solidFill>
                <a:srgbClr val="0D0D0D"/>
              </a:solidFill>
            </a:endParaRPr>
          </a:p>
          <a:p>
            <a:pPr marL="0" lvl="0" indent="0" algn="just" rtl="0">
              <a:spcBef>
                <a:spcPts val="1200"/>
              </a:spcBef>
              <a:spcAft>
                <a:spcPts val="0"/>
              </a:spcAft>
              <a:buNone/>
            </a:pPr>
            <a:endParaRPr/>
          </a:p>
          <a:p>
            <a:pPr marL="0" lvl="0" indent="0" algn="just" rtl="0">
              <a:spcBef>
                <a:spcPts val="0"/>
              </a:spcBef>
              <a:spcAft>
                <a:spcPts val="0"/>
              </a:spcAft>
              <a:buNone/>
            </a:pPr>
            <a:endParaRPr/>
          </a:p>
        </p:txBody>
      </p:sp>
      <p:pic>
        <p:nvPicPr>
          <p:cNvPr id="264" name="Google Shape;264;p39"/>
          <p:cNvPicPr preferRelativeResize="0"/>
          <p:nvPr/>
        </p:nvPicPr>
        <p:blipFill rotWithShape="1">
          <a:blip r:embed="rId3">
            <a:alphaModFix/>
          </a:blip>
          <a:srcRect t="-5042" r="-3745"/>
          <a:stretch/>
        </p:blipFill>
        <p:spPr>
          <a:xfrm>
            <a:off x="4371075" y="228850"/>
            <a:ext cx="4772926" cy="465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276488" y="370175"/>
            <a:ext cx="3777000" cy="114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900">
                <a:latin typeface="Arial"/>
                <a:ea typeface="Arial"/>
                <a:cs typeface="Arial"/>
                <a:sym typeface="Arial"/>
              </a:rPr>
              <a:t>COSTS </a:t>
            </a:r>
            <a:endParaRPr sz="2900">
              <a:latin typeface="Arial"/>
              <a:ea typeface="Arial"/>
              <a:cs typeface="Arial"/>
              <a:sym typeface="Arial"/>
            </a:endParaRPr>
          </a:p>
        </p:txBody>
      </p:sp>
      <p:sp>
        <p:nvSpPr>
          <p:cNvPr id="270" name="Google Shape;270;p40"/>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dirty="0">
                <a:solidFill>
                  <a:srgbClr val="212121"/>
                </a:solidFill>
                <a:highlight>
                  <a:srgbClr val="FFFFFF"/>
                </a:highlight>
              </a:rPr>
              <a:t>Diabetes cost approximately £ 23.7bn in the UK in 2010/2011: £ 9.8bn in direct costs (£1bn for Type 1 diabetes and £ 8.8bn for Type 2 diabetes) and £ 13.9bn in indirect costs (£ 0.9bn and £ 13bn). </a:t>
            </a:r>
            <a:endParaRPr sz="1200" dirty="0">
              <a:solidFill>
                <a:srgbClr val="212121"/>
              </a:solidFill>
              <a:highlight>
                <a:srgbClr val="FFFFFF"/>
              </a:highlight>
            </a:endParaRPr>
          </a:p>
          <a:p>
            <a:pPr marL="0" lvl="0" indent="0" algn="l" rtl="0">
              <a:spcBef>
                <a:spcPts val="1200"/>
              </a:spcBef>
              <a:spcAft>
                <a:spcPts val="0"/>
              </a:spcAft>
              <a:buNone/>
            </a:pPr>
            <a:r>
              <a:rPr lang="en" sz="1200" dirty="0">
                <a:solidFill>
                  <a:srgbClr val="212121"/>
                </a:solidFill>
                <a:highlight>
                  <a:srgbClr val="FFFFFF"/>
                </a:highlight>
              </a:rPr>
              <a:t>In real terms, the 2035/2036 cost is estimated at £ 39.8bn: £ 16.9bn in direct costs (£ 1.8bn for Type 1 diabetes and £ 15.1bn for Type 2 diabetes) and £ 22.9bn in indirect costs (£ 2.4bn and £ 20.5bn). </a:t>
            </a:r>
            <a:endParaRPr sz="1200" dirty="0">
              <a:solidFill>
                <a:srgbClr val="212121"/>
              </a:solidFill>
              <a:highlight>
                <a:srgbClr val="FFFFFF"/>
              </a:highlight>
            </a:endParaRPr>
          </a:p>
          <a:p>
            <a:pPr marL="0" lvl="0" indent="0" algn="l" rtl="0">
              <a:spcBef>
                <a:spcPts val="1200"/>
              </a:spcBef>
              <a:spcAft>
                <a:spcPts val="0"/>
              </a:spcAft>
              <a:buNone/>
            </a:pPr>
            <a:r>
              <a:rPr lang="en" sz="1200" dirty="0">
                <a:solidFill>
                  <a:srgbClr val="212121"/>
                </a:solidFill>
                <a:highlight>
                  <a:srgbClr val="FFFFFF"/>
                </a:highlight>
              </a:rPr>
              <a:t>Sensitivity analysis applied to the direct costs produced a range of costs: between £ 7.9bn and £ 11.7bn in 2010/2011 and between £ 13.8bn and £20bn in 2035/2036. </a:t>
            </a:r>
            <a:endParaRPr sz="1200" dirty="0">
              <a:solidFill>
                <a:srgbClr val="212121"/>
              </a:solidFill>
              <a:highlight>
                <a:srgbClr val="FFFFFF"/>
              </a:highlight>
            </a:endParaRPr>
          </a:p>
          <a:p>
            <a:pPr marL="0" lvl="0" indent="0" algn="l" rtl="0">
              <a:spcBef>
                <a:spcPts val="1200"/>
              </a:spcBef>
              <a:spcAft>
                <a:spcPts val="1200"/>
              </a:spcAft>
              <a:buNone/>
            </a:pPr>
            <a:r>
              <a:rPr lang="en" sz="1200" dirty="0">
                <a:solidFill>
                  <a:srgbClr val="212121"/>
                </a:solidFill>
                <a:highlight>
                  <a:srgbClr val="FFFFFF"/>
                </a:highlight>
              </a:rPr>
              <a:t>Diabetes currently accounts for approximately 10% of the total health resource expenditure and is projected to account for around 17% in 2035/2036.</a:t>
            </a:r>
            <a:endParaRPr dirty="0"/>
          </a:p>
        </p:txBody>
      </p:sp>
      <p:pic>
        <p:nvPicPr>
          <p:cNvPr id="271" name="Google Shape;271;p40"/>
          <p:cNvPicPr preferRelativeResize="0"/>
          <p:nvPr/>
        </p:nvPicPr>
        <p:blipFill>
          <a:blip r:embed="rId3">
            <a:alphaModFix/>
          </a:blip>
          <a:stretch>
            <a:fillRect/>
          </a:stretch>
        </p:blipFill>
        <p:spPr>
          <a:xfrm>
            <a:off x="206225" y="1754450"/>
            <a:ext cx="3847276" cy="2332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311700" y="129400"/>
            <a:ext cx="8520600" cy="623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2000">
                <a:latin typeface="Times New Roman" panose="02020603050405020304" pitchFamily="18" charset="0"/>
                <a:cs typeface="Times New Roman" panose="02020603050405020304" pitchFamily="18" charset="0"/>
              </a:rPr>
              <a:t>Q1: Why implement value-based care? Is there a need to monitor outcomes across the integrated practice unit (IPU) and modify provider contracts?</a:t>
            </a:r>
          </a:p>
          <a:p>
            <a:pPr marL="0" lvl="0" indent="0" algn="l" rtl="0">
              <a:spcBef>
                <a:spcPts val="1200"/>
              </a:spcBef>
              <a:spcAft>
                <a:spcPts val="0"/>
              </a:spcAft>
              <a:buNone/>
            </a:pPr>
            <a:endParaRPr lang="en-US" sz="2000">
              <a:latin typeface="Times New Roman" panose="02020603050405020304" pitchFamily="18" charset="0"/>
              <a:cs typeface="Times New Roman" panose="02020603050405020304" pitchFamily="18" charset="0"/>
            </a:endParaRPr>
          </a:p>
        </p:txBody>
      </p:sp>
      <p:sp>
        <p:nvSpPr>
          <p:cNvPr id="277" name="Google Shape;277;p41"/>
          <p:cNvSpPr txBox="1">
            <a:spLocks noGrp="1"/>
          </p:cNvSpPr>
          <p:nvPr>
            <p:ph type="body" idx="4294967295"/>
          </p:nvPr>
        </p:nvSpPr>
        <p:spPr>
          <a:xfrm>
            <a:off x="311700" y="1439550"/>
            <a:ext cx="8520600" cy="3751200"/>
          </a:xfrm>
          <a:prstGeom prst="rect">
            <a:avLst/>
          </a:prstGeom>
        </p:spPr>
        <p:txBody>
          <a:bodyPr spcFirstLastPara="1" wrap="square" lIns="91425" tIns="91425" rIns="91425" bIns="91425" anchor="t" anchorCtr="0">
            <a:normAutofit/>
          </a:bodyPr>
          <a:lstStyle/>
          <a:p>
            <a:pPr marL="457200" lvl="0"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Why Implement Value Based Care (VBC)</a:t>
            </a:r>
          </a:p>
          <a:p>
            <a:pPr marL="914400" lvl="1"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healthcare previously based on the inputs and money spent on achieving health outcomes</a:t>
            </a:r>
          </a:p>
          <a:p>
            <a:pPr marL="914400" lvl="1"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implementing VBC provides patients with emphasis on the quality of care and shifts how patient care is administered</a:t>
            </a:r>
          </a:p>
          <a:p>
            <a:pPr marL="914400" lvl="1"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cuts costs because looking at improved outcomes rather than inputs may decrease the amount of unnecessary testing, lab work or incorrect diagnosis </a:t>
            </a:r>
          </a:p>
          <a:p>
            <a:pPr marL="457200" lvl="0"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Need to monitor IPUs because:</a:t>
            </a:r>
          </a:p>
          <a:p>
            <a:pPr marL="914400" lvl="1"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provides collaborative discussion amongst an array of healthcare professionals </a:t>
            </a:r>
          </a:p>
          <a:p>
            <a:pPr marL="914400" lvl="1"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helps increase the quality since there is integrated care</a:t>
            </a:r>
          </a:p>
          <a:p>
            <a:pPr marL="914400" lvl="1"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provides direct data showing the correlation of having integrated care on the quality of care versus not having these IPU’s</a:t>
            </a:r>
          </a:p>
          <a:p>
            <a:pPr marL="457200" lvl="0" indent="-314325" algn="l" rtl="0">
              <a:spcBef>
                <a:spcPts val="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Based on this statistical data, the system can further go and modify provider contracts depending on how well they are collaborating and what their patient outcomes are. </a:t>
            </a:r>
            <a:endParaRPr lang="en-US" sz="135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311700" y="280700"/>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911" dirty="0"/>
              <a:t>Overview of the Case</a:t>
            </a:r>
            <a:endParaRPr sz="3911" dirty="0"/>
          </a:p>
          <a:p>
            <a:pPr marL="0" lvl="0" indent="0" algn="l" rtl="0">
              <a:spcBef>
                <a:spcPts val="0"/>
              </a:spcBef>
              <a:spcAft>
                <a:spcPts val="0"/>
              </a:spcAft>
              <a:buNone/>
            </a:pPr>
            <a:endParaRPr dirty="0"/>
          </a:p>
        </p:txBody>
      </p:sp>
      <p:sp>
        <p:nvSpPr>
          <p:cNvPr id="85" name="Google Shape;85;p15"/>
          <p:cNvSpPr txBox="1">
            <a:spLocks noGrp="1"/>
          </p:cNvSpPr>
          <p:nvPr>
            <p:ph type="body" idx="4294967295"/>
          </p:nvPr>
        </p:nvSpPr>
        <p:spPr>
          <a:xfrm>
            <a:off x="58939" y="1345860"/>
            <a:ext cx="8520600" cy="4117200"/>
          </a:xfrm>
          <a:prstGeom prst="rect">
            <a:avLst/>
          </a:prstGeom>
        </p:spPr>
        <p:txBody>
          <a:bodyPr spcFirstLastPara="1" wrap="square" lIns="91425" tIns="91425" rIns="91425" bIns="91425" anchor="t" anchorCtr="0">
            <a:normAutofit/>
          </a:bodyPr>
          <a:lstStyle/>
          <a:p>
            <a:pPr marL="457200" lvl="0" indent="-345634" algn="just" rtl="0">
              <a:lnSpc>
                <a:spcPct val="150000"/>
              </a:lnSpc>
              <a:spcBef>
                <a:spcPts val="0"/>
              </a:spcBef>
              <a:spcAft>
                <a:spcPts val="0"/>
              </a:spcAft>
              <a:buClr>
                <a:srgbClr val="0D0D0D"/>
              </a:buClr>
              <a:buSzPct val="100000"/>
              <a:buChar char="●"/>
            </a:pPr>
            <a:r>
              <a:rPr lang="en-US" sz="1800">
                <a:solidFill>
                  <a:srgbClr val="0D0D0D"/>
                </a:solidFill>
                <a:latin typeface="Times New Roman" panose="02020603050405020304" pitchFamily="18" charset="0"/>
                <a:cs typeface="Times New Roman" panose="02020603050405020304" pitchFamily="18" charset="0"/>
              </a:rPr>
              <a:t>“Value” term: how much money is spent on a service compared to how many outcomes are achieved </a:t>
            </a:r>
          </a:p>
          <a:p>
            <a:pPr marL="457200" lvl="0" indent="-345634" algn="just" rtl="0">
              <a:lnSpc>
                <a:spcPct val="150000"/>
              </a:lnSpc>
              <a:spcBef>
                <a:spcPts val="0"/>
              </a:spcBef>
              <a:spcAft>
                <a:spcPts val="0"/>
              </a:spcAft>
              <a:buClr>
                <a:srgbClr val="0D0D0D"/>
              </a:buClr>
              <a:buSzPct val="100000"/>
              <a:buChar char="●"/>
            </a:pPr>
            <a:r>
              <a:rPr lang="en-US" sz="1800">
                <a:solidFill>
                  <a:srgbClr val="0D0D0D"/>
                </a:solidFill>
                <a:latin typeface="Times New Roman" panose="02020603050405020304" pitchFamily="18" charset="0"/>
                <a:cs typeface="Times New Roman" panose="02020603050405020304" pitchFamily="18" charset="0"/>
              </a:rPr>
              <a:t>Value-based care = outcomes-based care: </a:t>
            </a:r>
          </a:p>
          <a:p>
            <a:pPr marL="914400" lvl="1" indent="-329759" algn="just" rtl="0">
              <a:lnSpc>
                <a:spcPct val="150000"/>
              </a:lnSpc>
              <a:spcBef>
                <a:spcPts val="0"/>
              </a:spcBef>
              <a:spcAft>
                <a:spcPts val="0"/>
              </a:spcAft>
              <a:buClr>
                <a:srgbClr val="0D0D0D"/>
              </a:buClr>
              <a:buSzPct val="100000"/>
              <a:buChar char="○"/>
            </a:pPr>
            <a:r>
              <a:rPr lang="en-US" sz="1800">
                <a:solidFill>
                  <a:srgbClr val="0D0D0D"/>
                </a:solidFill>
                <a:latin typeface="Times New Roman" panose="02020603050405020304" pitchFamily="18" charset="0"/>
                <a:cs typeface="Times New Roman" panose="02020603050405020304" pitchFamily="18" charset="0"/>
              </a:rPr>
              <a:t>reimburse providers efficiently + improve the value of services</a:t>
            </a:r>
          </a:p>
          <a:p>
            <a:pPr marL="914400" lvl="1" indent="-329759" algn="just" rtl="0">
              <a:lnSpc>
                <a:spcPct val="150000"/>
              </a:lnSpc>
              <a:spcBef>
                <a:spcPts val="0"/>
              </a:spcBef>
              <a:spcAft>
                <a:spcPts val="0"/>
              </a:spcAft>
              <a:buClr>
                <a:srgbClr val="0D0D0D"/>
              </a:buClr>
              <a:buSzPct val="100000"/>
              <a:buChar char="○"/>
            </a:pPr>
            <a:r>
              <a:rPr lang="en-US" sz="1800">
                <a:solidFill>
                  <a:srgbClr val="0D0D0D"/>
                </a:solidFill>
                <a:latin typeface="Times New Roman" panose="02020603050405020304" pitchFamily="18" charset="0"/>
                <a:cs typeface="Times New Roman" panose="02020603050405020304" pitchFamily="18" charset="0"/>
              </a:rPr>
              <a:t>Core: focus on early intervention, prevention, and recovery (early stage is always better than later)</a:t>
            </a:r>
          </a:p>
          <a:p>
            <a:pPr marL="914400" lvl="1" indent="-329759" algn="just" rtl="0">
              <a:lnSpc>
                <a:spcPct val="150000"/>
              </a:lnSpc>
              <a:spcBef>
                <a:spcPts val="0"/>
              </a:spcBef>
              <a:spcAft>
                <a:spcPts val="0"/>
              </a:spcAft>
              <a:buClr>
                <a:srgbClr val="0D0D0D"/>
              </a:buClr>
              <a:buSzPct val="100000"/>
              <a:buChar char="○"/>
            </a:pPr>
            <a:r>
              <a:rPr lang="en-US" sz="1800">
                <a:solidFill>
                  <a:srgbClr val="0D0D0D"/>
                </a:solidFill>
                <a:latin typeface="Times New Roman" panose="02020603050405020304" pitchFamily="18" charset="0"/>
                <a:cs typeface="Times New Roman" panose="02020603050405020304" pitchFamily="18" charset="0"/>
              </a:rPr>
              <a:t>Outcome = criterion: patients are center and treated holistically.</a:t>
            </a:r>
          </a:p>
          <a:p>
            <a:pPr marL="457200" lvl="0" indent="-345634" algn="just" rtl="0">
              <a:lnSpc>
                <a:spcPct val="150000"/>
              </a:lnSpc>
              <a:spcBef>
                <a:spcPts val="0"/>
              </a:spcBef>
              <a:spcAft>
                <a:spcPts val="0"/>
              </a:spcAft>
              <a:buClr>
                <a:srgbClr val="0D0D0D"/>
              </a:buClr>
              <a:buSzPct val="100000"/>
              <a:buChar char="●"/>
            </a:pPr>
            <a:r>
              <a:rPr lang="en-US" sz="1800">
                <a:solidFill>
                  <a:srgbClr val="0D0D0D"/>
                </a:solidFill>
                <a:latin typeface="Times New Roman" panose="02020603050405020304" pitchFamily="18" charset="0"/>
                <a:cs typeface="Times New Roman" panose="02020603050405020304" pitchFamily="18" charset="0"/>
              </a:rPr>
              <a:t>Led by Camden Clinical Commissioning Group (CCG): planned in 3 phases</a:t>
            </a:r>
            <a:endParaRPr lang="en-US" sz="1800">
              <a:latin typeface="Times New Roman" panose="02020603050405020304" pitchFamily="18" charset="0"/>
              <a:cs typeface="Times New Roman" panose="02020603050405020304" pitchFamily="18" charset="0"/>
            </a:endParaRPr>
          </a:p>
          <a:p>
            <a:pPr marL="0" lvl="0" indent="0" algn="just" rtl="0">
              <a:spcBef>
                <a:spcPts val="1200"/>
              </a:spcBef>
              <a:spcAft>
                <a:spcPts val="0"/>
              </a:spcAft>
              <a:buNone/>
            </a:pPr>
            <a:endParaRPr lang="en-US" sz="1800">
              <a:latin typeface="Times New Roman" panose="02020603050405020304" pitchFamily="18" charset="0"/>
              <a:cs typeface="Times New Roman" panose="02020603050405020304" pitchFamily="18" charset="0"/>
            </a:endParaRPr>
          </a:p>
          <a:p>
            <a:pPr marL="0" lvl="0" indent="0" algn="just" rtl="0">
              <a:spcBef>
                <a:spcPts val="1200"/>
              </a:spcBef>
              <a:spcAft>
                <a:spcPts val="0"/>
              </a:spcAft>
              <a:buNone/>
            </a:pPr>
            <a:endParaRPr lang="en-US" sz="1800">
              <a:latin typeface="Times New Roman" panose="02020603050405020304" pitchFamily="18" charset="0"/>
              <a:cs typeface="Times New Roman" panose="02020603050405020304" pitchFamily="18" charset="0"/>
            </a:endParaRPr>
          </a:p>
          <a:p>
            <a:pPr marL="0" lvl="0" indent="0" algn="just" rtl="0">
              <a:spcBef>
                <a:spcPts val="1200"/>
              </a:spcBef>
              <a:spcAft>
                <a:spcPts val="1200"/>
              </a:spcAft>
              <a:buNone/>
            </a:pP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2"/>
          <p:cNvSpPr txBox="1">
            <a:spLocks noGrp="1"/>
          </p:cNvSpPr>
          <p:nvPr>
            <p:ph type="title"/>
          </p:nvPr>
        </p:nvSpPr>
        <p:spPr>
          <a:xfrm>
            <a:off x="161400" y="-61374"/>
            <a:ext cx="8670900" cy="623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900">
                <a:latin typeface="Times New Roman" panose="02020603050405020304" pitchFamily="18" charset="0"/>
                <a:cs typeface="Times New Roman" panose="02020603050405020304" pitchFamily="18" charset="0"/>
              </a:rPr>
              <a:t>Q2: Value-based commissioning is a very new proposition in the health system. How is it different from earlier initiatives in the areas of patient safety, quality management, or patient flow optimization?</a:t>
            </a:r>
          </a:p>
          <a:p>
            <a:pPr marL="0" lvl="0" indent="0" algn="l" rtl="0">
              <a:spcBef>
                <a:spcPts val="1200"/>
              </a:spcBef>
              <a:spcAft>
                <a:spcPts val="0"/>
              </a:spcAft>
              <a:buNone/>
            </a:pPr>
            <a:endParaRPr lang="en-US" sz="2000">
              <a:latin typeface="Times New Roman" panose="02020603050405020304" pitchFamily="18" charset="0"/>
              <a:cs typeface="Times New Roman" panose="02020603050405020304" pitchFamily="18" charset="0"/>
            </a:endParaRPr>
          </a:p>
        </p:txBody>
      </p:sp>
      <p:sp>
        <p:nvSpPr>
          <p:cNvPr id="283" name="Google Shape;283;p42"/>
          <p:cNvSpPr txBox="1">
            <a:spLocks noGrp="1"/>
          </p:cNvSpPr>
          <p:nvPr>
            <p:ph type="body" idx="4294967295"/>
          </p:nvPr>
        </p:nvSpPr>
        <p:spPr>
          <a:xfrm>
            <a:off x="311700" y="1364300"/>
            <a:ext cx="8520600" cy="3673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VBC is very different from earlier initiatives </a:t>
            </a:r>
          </a:p>
          <a:p>
            <a:pPr marL="914400" lvl="1"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previous years mainly focused on fee for service</a:t>
            </a:r>
          </a:p>
          <a:p>
            <a:pPr marL="914400" lvl="1"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Fee for service = correlating patient care to how many procedures were done and the  cost of those procedures in order to solve the problem</a:t>
            </a:r>
          </a:p>
          <a:p>
            <a:pPr marL="457200" lvl="0"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VBC focuses on the way that this journey happens and what steps can be taken in order to improve the quality of care given</a:t>
            </a:r>
          </a:p>
          <a:p>
            <a:pPr marL="457200" lvl="0"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A few aspects that they differ in:</a:t>
            </a:r>
          </a:p>
          <a:p>
            <a:pPr marL="914400" lvl="1"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Increase in terms of quality with VBC </a:t>
            </a:r>
          </a:p>
          <a:p>
            <a:pPr marL="914400" lvl="1"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Increase in safety because physicians are more careful of the outcomes for patients</a:t>
            </a:r>
          </a:p>
          <a:p>
            <a:pPr marL="1371600" lvl="2"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Financial incentive for physicians if there is increase in safety and accuracy </a:t>
            </a:r>
          </a:p>
          <a:p>
            <a:pPr marL="914400" lvl="1"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Possible decrease in patient flow optimization because VBC leads to  of increase in patient volume</a:t>
            </a:r>
          </a:p>
          <a:p>
            <a:pPr marL="1371600" lvl="2" indent="-317500" algn="l" rtl="0">
              <a:spcBef>
                <a:spcPts val="0"/>
              </a:spcBef>
              <a:spcAft>
                <a:spcPts val="0"/>
              </a:spcAft>
              <a:buSzPts val="1400"/>
              <a:buChar char="■"/>
            </a:pPr>
            <a:r>
              <a:rPr lang="en-US" sz="1400">
                <a:solidFill>
                  <a:schemeClr val="dk1"/>
                </a:solidFill>
                <a:latin typeface="Times New Roman" panose="02020603050405020304" pitchFamily="18" charset="0"/>
                <a:cs typeface="Times New Roman" panose="02020603050405020304" pitchFamily="18" charset="0"/>
              </a:rPr>
              <a:t>operations can get quite confusing with a greater volume </a:t>
            </a:r>
          </a:p>
          <a:p>
            <a:pPr marL="0" lvl="0" indent="0" algn="l" rtl="0">
              <a:spcBef>
                <a:spcPts val="0"/>
              </a:spcBef>
              <a:spcAft>
                <a:spcPts val="1200"/>
              </a:spcAft>
              <a:buNone/>
            </a:pPr>
            <a:endParaRPr lang="en-US" sz="135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153094" y="0"/>
            <a:ext cx="8520600" cy="623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0000"/>
              <a:buFont typeface="Arial"/>
              <a:buNone/>
            </a:pPr>
            <a:r>
              <a:rPr lang="en-US" sz="2200" dirty="0">
                <a:latin typeface="+mn-lt"/>
              </a:rPr>
              <a:t>Q3: If you were a physician, how comfortable would you be signing a contract where a portion of your income is tied to the performance of other physicians in the value chain?</a:t>
            </a:r>
          </a:p>
          <a:p>
            <a:pPr marL="0" lvl="0" indent="0" algn="l" rtl="0">
              <a:spcBef>
                <a:spcPts val="1200"/>
              </a:spcBef>
              <a:spcAft>
                <a:spcPts val="0"/>
              </a:spcAft>
              <a:buNone/>
            </a:pPr>
            <a:endParaRPr lang="en-US" dirty="0">
              <a:latin typeface="+mn-lt"/>
            </a:endParaRPr>
          </a:p>
        </p:txBody>
      </p:sp>
      <p:sp>
        <p:nvSpPr>
          <p:cNvPr id="289" name="Google Shape;289;p43"/>
          <p:cNvSpPr txBox="1">
            <a:spLocks noGrp="1"/>
          </p:cNvSpPr>
          <p:nvPr>
            <p:ph type="body" idx="4294967295"/>
          </p:nvPr>
        </p:nvSpPr>
        <p:spPr>
          <a:xfrm>
            <a:off x="311700" y="1479400"/>
            <a:ext cx="8520600" cy="3416400"/>
          </a:xfrm>
          <a:prstGeom prst="rect">
            <a:avLst/>
          </a:prstGeom>
        </p:spPr>
        <p:txBody>
          <a:bodyPr spcFirstLastPara="1" wrap="square" lIns="91425" tIns="91425" rIns="91425" bIns="91425" anchor="t" anchorCtr="0">
            <a:normAutofit/>
          </a:bodyPr>
          <a:lstStyle/>
          <a:p>
            <a:pPr marL="457200" lvl="0" indent="-314325" algn="l" rtl="0">
              <a:spcBef>
                <a:spcPts val="0"/>
              </a:spcBef>
              <a:spcAft>
                <a:spcPts val="0"/>
              </a:spcAft>
              <a:buClr>
                <a:schemeClr val="dk1"/>
              </a:buClr>
              <a:buSzPts val="1350"/>
              <a:buChar char="●"/>
            </a:pPr>
            <a:r>
              <a:rPr lang="en-US" sz="1350" dirty="0">
                <a:solidFill>
                  <a:schemeClr val="dk1"/>
                </a:solidFill>
                <a:latin typeface="Times New Roman" panose="02020603050405020304" pitchFamily="18" charset="0"/>
                <a:cs typeface="Times New Roman" panose="02020603050405020304" pitchFamily="18" charset="0"/>
              </a:rPr>
              <a:t>Something that physicians can struggle with because it is a very different method in comparison to  past income forms</a:t>
            </a:r>
          </a:p>
          <a:p>
            <a:pPr marL="457200" lvl="0" indent="-314325" algn="l" rtl="0">
              <a:spcBef>
                <a:spcPts val="0"/>
              </a:spcBef>
              <a:spcAft>
                <a:spcPts val="0"/>
              </a:spcAft>
              <a:buClr>
                <a:schemeClr val="dk1"/>
              </a:buClr>
              <a:buSzPts val="1350"/>
              <a:buChar char="●"/>
            </a:pPr>
            <a:r>
              <a:rPr lang="en-US" sz="1350" dirty="0">
                <a:solidFill>
                  <a:schemeClr val="dk1"/>
                </a:solidFill>
                <a:latin typeface="Times New Roman" panose="02020603050405020304" pitchFamily="18" charset="0"/>
                <a:cs typeface="Times New Roman" panose="02020603050405020304" pitchFamily="18" charset="0"/>
              </a:rPr>
              <a:t>Having their revenue tied to other physicians can cause many issues amongst physicians and disrupt the integration workflow</a:t>
            </a:r>
          </a:p>
          <a:p>
            <a:pPr marL="457200" lvl="0" indent="-314325" algn="l" rtl="0">
              <a:spcBef>
                <a:spcPts val="0"/>
              </a:spcBef>
              <a:spcAft>
                <a:spcPts val="0"/>
              </a:spcAft>
              <a:buClr>
                <a:schemeClr val="dk1"/>
              </a:buClr>
              <a:buSzPts val="1350"/>
              <a:buChar char="●"/>
            </a:pPr>
            <a:r>
              <a:rPr lang="en-US" sz="1350" dirty="0">
                <a:solidFill>
                  <a:schemeClr val="dk1"/>
                </a:solidFill>
                <a:latin typeface="Times New Roman" panose="02020603050405020304" pitchFamily="18" charset="0"/>
                <a:cs typeface="Times New Roman" panose="02020603050405020304" pitchFamily="18" charset="0"/>
              </a:rPr>
              <a:t>If we were to be physicians, we would feel conflicted by signing this contract as it creates a great amount of risk within our profession</a:t>
            </a:r>
          </a:p>
          <a:p>
            <a:pPr marL="457200" lvl="0" indent="-314325" algn="l" rtl="0">
              <a:spcBef>
                <a:spcPts val="0"/>
              </a:spcBef>
              <a:spcAft>
                <a:spcPts val="0"/>
              </a:spcAft>
              <a:buClr>
                <a:schemeClr val="dk1"/>
              </a:buClr>
              <a:buSzPts val="1350"/>
              <a:buChar char="●"/>
            </a:pPr>
            <a:r>
              <a:rPr lang="en-US" sz="1350" dirty="0">
                <a:solidFill>
                  <a:schemeClr val="dk1"/>
                </a:solidFill>
                <a:latin typeface="Times New Roman" panose="02020603050405020304" pitchFamily="18" charset="0"/>
                <a:cs typeface="Times New Roman" panose="02020603050405020304" pitchFamily="18" charset="0"/>
              </a:rPr>
              <a:t>an uncomfortable feeling to know that another physician's mistakes or lack of care in terms of quality can affect my income</a:t>
            </a:r>
          </a:p>
          <a:p>
            <a:pPr marL="457200" lvl="0" indent="-314325" algn="l" rtl="0">
              <a:spcBef>
                <a:spcPts val="0"/>
              </a:spcBef>
              <a:spcAft>
                <a:spcPts val="0"/>
              </a:spcAft>
              <a:buClr>
                <a:schemeClr val="dk1"/>
              </a:buClr>
              <a:buSzPts val="1350"/>
              <a:buChar char="●"/>
            </a:pPr>
            <a:r>
              <a:rPr lang="en-US" sz="1350" dirty="0">
                <a:solidFill>
                  <a:schemeClr val="dk1"/>
                </a:solidFill>
                <a:latin typeface="Times New Roman" panose="02020603050405020304" pitchFamily="18" charset="0"/>
                <a:cs typeface="Times New Roman" panose="02020603050405020304" pitchFamily="18" charset="0"/>
              </a:rPr>
              <a:t>However, VBC provides a framework for providing the best possible care for the patient and focusing on their quality of care. As a physician we would be able to sign the contract knowing that in the future it will have higher reward with quality and financial revenue. </a:t>
            </a:r>
          </a:p>
          <a:p>
            <a:pPr marL="0" lvl="0" indent="0" algn="l" rtl="0">
              <a:spcBef>
                <a:spcPts val="0"/>
              </a:spcBef>
              <a:spcAft>
                <a:spcPts val="1200"/>
              </a:spcAft>
              <a:buNone/>
            </a:pPr>
            <a:endParaRPr lang="en-US" sz="13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311700" y="4275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Description of Scale</a:t>
            </a:r>
            <a:endParaRPr/>
          </a:p>
        </p:txBody>
      </p:sp>
      <p:sp>
        <p:nvSpPr>
          <p:cNvPr id="91" name="Google Shape;91;p16"/>
          <p:cNvSpPr/>
          <p:nvPr/>
        </p:nvSpPr>
        <p:spPr>
          <a:xfrm>
            <a:off x="602650" y="1553013"/>
            <a:ext cx="2620800" cy="72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1/17 individuals: diagnosed or undiagnosed with diabetes symptoms</a:t>
            </a:r>
            <a:endParaRPr/>
          </a:p>
        </p:txBody>
      </p:sp>
      <p:sp>
        <p:nvSpPr>
          <p:cNvPr id="92" name="Google Shape;92;p16"/>
          <p:cNvSpPr/>
          <p:nvPr/>
        </p:nvSpPr>
        <p:spPr>
          <a:xfrm>
            <a:off x="1376575" y="3223838"/>
            <a:ext cx="2620800" cy="72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a:solidFill>
                  <a:srgbClr val="0D0D0D"/>
                </a:solidFill>
              </a:rPr>
              <a:t>£10 billion (10% of the total national budget) for diabetes care annually</a:t>
            </a:r>
            <a:endParaRPr sz="1700">
              <a:solidFill>
                <a:srgbClr val="0D0D0D"/>
              </a:solidFill>
            </a:endParaRPr>
          </a:p>
        </p:txBody>
      </p:sp>
      <p:sp>
        <p:nvSpPr>
          <p:cNvPr id="93" name="Google Shape;93;p16"/>
          <p:cNvSpPr/>
          <p:nvPr/>
        </p:nvSpPr>
        <p:spPr>
          <a:xfrm>
            <a:off x="3822150" y="2082250"/>
            <a:ext cx="1499700" cy="7287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4765125" y="2810938"/>
            <a:ext cx="2620800" cy="72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a:solidFill>
                  <a:srgbClr val="0D0D0D"/>
                </a:solidFill>
              </a:rPr>
              <a:t>Estimately 30% increase (by 2025)</a:t>
            </a:r>
            <a:endParaRPr sz="1700">
              <a:solidFill>
                <a:srgbClr val="0D0D0D"/>
              </a:solidFill>
            </a:endParaRPr>
          </a:p>
        </p:txBody>
      </p:sp>
      <p:sp>
        <p:nvSpPr>
          <p:cNvPr id="95" name="Google Shape;95;p16"/>
          <p:cNvSpPr/>
          <p:nvPr/>
        </p:nvSpPr>
        <p:spPr>
          <a:xfrm>
            <a:off x="7568125" y="3539650"/>
            <a:ext cx="434400" cy="364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6292725" y="4327325"/>
            <a:ext cx="2620800" cy="72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a:solidFill>
                  <a:srgbClr val="0D0D0D"/>
                </a:solidFill>
              </a:rPr>
              <a:t>£33.8 billion additional increased (because of Covid-19)</a:t>
            </a:r>
            <a:endParaRPr sz="2400">
              <a:solidFill>
                <a:srgbClr val="0D0D0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Description of Scale (Cont)</a:t>
            </a:r>
            <a:endParaRPr/>
          </a:p>
        </p:txBody>
      </p:sp>
      <p:pic>
        <p:nvPicPr>
          <p:cNvPr id="102" name="Google Shape;102;p17"/>
          <p:cNvPicPr preferRelativeResize="0"/>
          <p:nvPr/>
        </p:nvPicPr>
        <p:blipFill>
          <a:blip r:embed="rId3">
            <a:alphaModFix/>
          </a:blip>
          <a:stretch>
            <a:fillRect/>
          </a:stretch>
        </p:blipFill>
        <p:spPr>
          <a:xfrm>
            <a:off x="234875" y="1544250"/>
            <a:ext cx="4818775" cy="3406650"/>
          </a:xfrm>
          <a:prstGeom prst="rect">
            <a:avLst/>
          </a:prstGeom>
          <a:noFill/>
          <a:ln>
            <a:noFill/>
          </a:ln>
        </p:spPr>
      </p:pic>
      <p:sp>
        <p:nvSpPr>
          <p:cNvPr id="103" name="Google Shape;103;p17"/>
          <p:cNvSpPr txBox="1"/>
          <p:nvPr/>
        </p:nvSpPr>
        <p:spPr>
          <a:xfrm>
            <a:off x="5737950" y="1857850"/>
            <a:ext cx="3165000" cy="226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dirty="0">
                <a:solidFill>
                  <a:srgbClr val="0D0D0D"/>
                </a:solidFill>
                <a:latin typeface="Times New Roman" panose="02020603050405020304" pitchFamily="18" charset="0"/>
                <a:ea typeface="Roboto"/>
                <a:cs typeface="Times New Roman" panose="02020603050405020304" pitchFamily="18" charset="0"/>
                <a:sym typeface="Roboto"/>
              </a:rPr>
              <a:t>England planned to cut of the funding to healthcare, in fact, funded an additional £33.8 billion to combat the Covid-19 pandemic.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311700" y="2073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Description of Scale (Cont)</a:t>
            </a:r>
            <a:endParaRPr/>
          </a:p>
        </p:txBody>
      </p:sp>
      <p:sp>
        <p:nvSpPr>
          <p:cNvPr id="109" name="Google Shape;109;p18"/>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0" algn="r" rtl="0">
              <a:spcBef>
                <a:spcPts val="0"/>
              </a:spcBef>
              <a:spcAft>
                <a:spcPts val="0"/>
              </a:spcAft>
              <a:buNone/>
            </a:pPr>
            <a:endParaRPr sz="1400" dirty="0"/>
          </a:p>
          <a:p>
            <a:pPr marL="457200" lvl="0" indent="0" algn="r" rtl="0">
              <a:spcBef>
                <a:spcPts val="1200"/>
              </a:spcBef>
              <a:spcAft>
                <a:spcPts val="0"/>
              </a:spcAft>
              <a:buNone/>
            </a:pPr>
            <a:endParaRPr sz="1400" dirty="0"/>
          </a:p>
          <a:p>
            <a:pPr marL="457200" lvl="0" indent="-317500" algn="r" rtl="0">
              <a:spcBef>
                <a:spcPts val="1200"/>
              </a:spcBef>
              <a:spcAft>
                <a:spcPts val="0"/>
              </a:spcAft>
              <a:buSzPts val="1400"/>
              <a:buChar char="-"/>
            </a:pPr>
            <a:endParaRPr sz="1400" dirty="0"/>
          </a:p>
        </p:txBody>
      </p:sp>
      <p:pic>
        <p:nvPicPr>
          <p:cNvPr id="110" name="Google Shape;110;p18"/>
          <p:cNvPicPr preferRelativeResize="0"/>
          <p:nvPr/>
        </p:nvPicPr>
        <p:blipFill>
          <a:blip r:embed="rId3">
            <a:alphaModFix/>
          </a:blip>
          <a:stretch>
            <a:fillRect/>
          </a:stretch>
        </p:blipFill>
        <p:spPr>
          <a:xfrm>
            <a:off x="311700" y="1327425"/>
            <a:ext cx="3488731" cy="3416400"/>
          </a:xfrm>
          <a:prstGeom prst="rect">
            <a:avLst/>
          </a:prstGeom>
          <a:noFill/>
          <a:ln>
            <a:noFill/>
          </a:ln>
        </p:spPr>
      </p:pic>
      <p:sp>
        <p:nvSpPr>
          <p:cNvPr id="111" name="Google Shape;111;p18"/>
          <p:cNvSpPr txBox="1"/>
          <p:nvPr/>
        </p:nvSpPr>
        <p:spPr>
          <a:xfrm>
            <a:off x="4485525" y="1461775"/>
            <a:ext cx="4484700" cy="2373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0D0D0D"/>
              </a:buClr>
              <a:buSzPts val="1800"/>
              <a:buChar char="●"/>
            </a:pPr>
            <a:r>
              <a:rPr lang="en" sz="1800" dirty="0">
                <a:solidFill>
                  <a:srgbClr val="0D0D0D"/>
                </a:solidFill>
              </a:rPr>
              <a:t>The dreary picture applied to the US healthcare</a:t>
            </a:r>
            <a:endParaRPr sz="1800" dirty="0">
              <a:solidFill>
                <a:srgbClr val="0D0D0D"/>
              </a:solidFill>
            </a:endParaRPr>
          </a:p>
          <a:p>
            <a:pPr marL="457200" lvl="0" indent="-342900" algn="l" rtl="0">
              <a:lnSpc>
                <a:spcPct val="115000"/>
              </a:lnSpc>
              <a:spcBef>
                <a:spcPts val="0"/>
              </a:spcBef>
              <a:spcAft>
                <a:spcPts val="0"/>
              </a:spcAft>
              <a:buClr>
                <a:srgbClr val="0D0D0D"/>
              </a:buClr>
              <a:buSzPts val="1800"/>
              <a:buChar char="●"/>
            </a:pPr>
            <a:r>
              <a:rPr lang="en" sz="1800" dirty="0">
                <a:solidFill>
                  <a:srgbClr val="0D0D0D"/>
                </a:solidFill>
              </a:rPr>
              <a:t>Paid highest but gain least in developed countries</a:t>
            </a:r>
            <a:endParaRPr sz="1800" dirty="0">
              <a:solidFill>
                <a:srgbClr val="0D0D0D"/>
              </a:solidFill>
            </a:endParaRPr>
          </a:p>
          <a:p>
            <a:pPr marL="914400" lvl="1" indent="-342900" algn="l" rtl="0">
              <a:lnSpc>
                <a:spcPct val="115000"/>
              </a:lnSpc>
              <a:spcBef>
                <a:spcPts val="0"/>
              </a:spcBef>
              <a:spcAft>
                <a:spcPts val="0"/>
              </a:spcAft>
              <a:buClr>
                <a:srgbClr val="0D0D0D"/>
              </a:buClr>
              <a:buSzPts val="1800"/>
              <a:buChar char="○"/>
            </a:pPr>
            <a:r>
              <a:rPr lang="en" sz="1800" dirty="0">
                <a:solidFill>
                  <a:srgbClr val="0D0D0D"/>
                </a:solidFill>
              </a:rPr>
              <a:t>⇒ US is researching on Value-based commision</a:t>
            </a:r>
            <a:endParaRPr sz="1800" dirty="0">
              <a:solidFill>
                <a:srgbClr val="0D0D0D"/>
              </a:solidFill>
            </a:endParaRPr>
          </a:p>
          <a:p>
            <a:pPr marL="457200" lvl="0" indent="-342900" algn="l" rtl="0">
              <a:lnSpc>
                <a:spcPct val="115000"/>
              </a:lnSpc>
              <a:spcBef>
                <a:spcPts val="0"/>
              </a:spcBef>
              <a:spcAft>
                <a:spcPts val="0"/>
              </a:spcAft>
              <a:buClr>
                <a:srgbClr val="0D0D0D"/>
              </a:buClr>
              <a:buSzPts val="1800"/>
              <a:buChar char="●"/>
            </a:pPr>
            <a:endParaRPr sz="1800" dirty="0">
              <a:solidFill>
                <a:srgbClr val="0D0D0D"/>
              </a:solidFill>
            </a:endParaRPr>
          </a:p>
        </p:txBody>
      </p:sp>
      <p:sp>
        <p:nvSpPr>
          <p:cNvPr id="112" name="Google Shape;112;p18"/>
          <p:cNvSpPr txBox="1"/>
          <p:nvPr/>
        </p:nvSpPr>
        <p:spPr>
          <a:xfrm>
            <a:off x="154425" y="4701850"/>
            <a:ext cx="5788200" cy="649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n" sz="800" u="sng">
                <a:solidFill>
                  <a:schemeClr val="hlink"/>
                </a:solidFill>
                <a:hlinkClick r:id="rId4"/>
              </a:rPr>
              <a:t>http://dolanecon.blogspot.com/2018/01/why-we-spend-so-much-on-healthcare-and.html</a:t>
            </a:r>
            <a:endParaRPr sz="800" u="sng">
              <a:solidFill>
                <a:schemeClr val="hlink"/>
              </a:solidFill>
            </a:endParaRPr>
          </a:p>
          <a:p>
            <a:pPr marL="0" lvl="0" indent="0" algn="l" rtl="0">
              <a:spcBef>
                <a:spcPts val="1200"/>
              </a:spcBef>
              <a:spcAft>
                <a:spcPts val="0"/>
              </a:spcAft>
              <a:buNone/>
            </a:pP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199250" y="102450"/>
            <a:ext cx="40686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Description of  </a:t>
            </a:r>
            <a:endParaRPr/>
          </a:p>
          <a:p>
            <a:pPr marL="0" lvl="0" indent="0" algn="l" rtl="0">
              <a:spcBef>
                <a:spcPts val="0"/>
              </a:spcBef>
              <a:spcAft>
                <a:spcPts val="0"/>
              </a:spcAft>
              <a:buNone/>
            </a:pPr>
            <a:r>
              <a:rPr lang="en"/>
              <a:t>Problem</a:t>
            </a:r>
            <a:endParaRPr/>
          </a:p>
        </p:txBody>
      </p:sp>
      <p:sp>
        <p:nvSpPr>
          <p:cNvPr id="118" name="Google Shape;118;p19"/>
          <p:cNvSpPr txBox="1">
            <a:spLocks noGrp="1"/>
          </p:cNvSpPr>
          <p:nvPr>
            <p:ph type="body" idx="1"/>
          </p:nvPr>
        </p:nvSpPr>
        <p:spPr>
          <a:xfrm>
            <a:off x="52425" y="1231950"/>
            <a:ext cx="3649200" cy="42576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lt1"/>
              </a:buClr>
              <a:buSzPts val="1500"/>
              <a:buChar char="●"/>
            </a:pPr>
            <a:r>
              <a:rPr lang="en" sz="1500" dirty="0">
                <a:solidFill>
                  <a:schemeClr val="lt1"/>
                </a:solidFill>
              </a:rPr>
              <a:t>England government is looking for a change in the existing healthcare and payments system</a:t>
            </a:r>
            <a:endParaRPr sz="1500" dirty="0">
              <a:solidFill>
                <a:schemeClr val="lt1"/>
              </a:solidFill>
            </a:endParaRPr>
          </a:p>
          <a:p>
            <a:pPr marL="457200" lvl="0" indent="-323850" algn="l" rtl="0">
              <a:lnSpc>
                <a:spcPct val="115000"/>
              </a:lnSpc>
              <a:spcBef>
                <a:spcPts val="0"/>
              </a:spcBef>
              <a:spcAft>
                <a:spcPts val="0"/>
              </a:spcAft>
              <a:buClr>
                <a:schemeClr val="lt1"/>
              </a:buClr>
              <a:buSzPts val="1500"/>
              <a:buChar char="●"/>
            </a:pPr>
            <a:r>
              <a:rPr lang="en" sz="1500" dirty="0">
                <a:solidFill>
                  <a:schemeClr val="lt1"/>
                </a:solidFill>
              </a:rPr>
              <a:t>Looking to implement a value-based and outcome-based approach to healthcare </a:t>
            </a:r>
            <a:endParaRPr sz="1500" dirty="0">
              <a:solidFill>
                <a:schemeClr val="lt1"/>
              </a:solidFill>
            </a:endParaRPr>
          </a:p>
          <a:p>
            <a:pPr marL="457200" lvl="0" indent="-323850" algn="l" rtl="0">
              <a:lnSpc>
                <a:spcPct val="115000"/>
              </a:lnSpc>
              <a:spcBef>
                <a:spcPts val="0"/>
              </a:spcBef>
              <a:spcAft>
                <a:spcPts val="0"/>
              </a:spcAft>
              <a:buClr>
                <a:schemeClr val="lt1"/>
              </a:buClr>
              <a:buSzPts val="1500"/>
              <a:buChar char="●"/>
            </a:pPr>
            <a:r>
              <a:rPr lang="en" sz="1500" dirty="0">
                <a:solidFill>
                  <a:schemeClr val="lt1"/>
                </a:solidFill>
              </a:rPr>
              <a:t>Value Based Care Issues:</a:t>
            </a:r>
            <a:endParaRPr sz="1500" dirty="0">
              <a:solidFill>
                <a:schemeClr val="lt1"/>
              </a:solidFill>
            </a:endParaRPr>
          </a:p>
          <a:p>
            <a:pPr marL="914400" lvl="1" indent="-323850" algn="l" rtl="0">
              <a:lnSpc>
                <a:spcPct val="115000"/>
              </a:lnSpc>
              <a:spcBef>
                <a:spcPts val="0"/>
              </a:spcBef>
              <a:spcAft>
                <a:spcPts val="0"/>
              </a:spcAft>
              <a:buClr>
                <a:schemeClr val="lt1"/>
              </a:buClr>
              <a:buSzPts val="1500"/>
              <a:buChar char="○"/>
            </a:pPr>
            <a:r>
              <a:rPr lang="en-US" sz="1500" dirty="0">
                <a:solidFill>
                  <a:schemeClr val="lt1"/>
                </a:solidFill>
                <a:latin typeface="Times New Roman" panose="02020603050405020304" pitchFamily="18" charset="0"/>
                <a:cs typeface="Times New Roman" panose="02020603050405020304" pitchFamily="18" charset="0"/>
              </a:rPr>
              <a:t>Resistance of users</a:t>
            </a:r>
          </a:p>
          <a:p>
            <a:pPr marL="914400" lvl="1" indent="-323850" algn="l" rtl="0">
              <a:lnSpc>
                <a:spcPct val="115000"/>
              </a:lnSpc>
              <a:spcBef>
                <a:spcPts val="0"/>
              </a:spcBef>
              <a:spcAft>
                <a:spcPts val="0"/>
              </a:spcAft>
              <a:buClr>
                <a:schemeClr val="lt1"/>
              </a:buClr>
              <a:buSzPts val="1500"/>
              <a:buChar char="○"/>
            </a:pPr>
            <a:r>
              <a:rPr lang="en-US" sz="1500" dirty="0">
                <a:solidFill>
                  <a:schemeClr val="lt1"/>
                </a:solidFill>
                <a:latin typeface="Times New Roman" panose="02020603050405020304" pitchFamily="18" charset="0"/>
                <a:cs typeface="Times New Roman" panose="02020603050405020304" pitchFamily="18" charset="0"/>
              </a:rPr>
              <a:t>Risk to organizations</a:t>
            </a:r>
          </a:p>
          <a:p>
            <a:pPr marL="914400" lvl="1" indent="-323850" algn="l" rtl="0">
              <a:lnSpc>
                <a:spcPct val="115000"/>
              </a:lnSpc>
              <a:spcBef>
                <a:spcPts val="0"/>
              </a:spcBef>
              <a:spcAft>
                <a:spcPts val="0"/>
              </a:spcAft>
              <a:buClr>
                <a:schemeClr val="lt1"/>
              </a:buClr>
              <a:buSzPts val="1500"/>
              <a:buChar char="○"/>
            </a:pPr>
            <a:r>
              <a:rPr lang="en-US" sz="1500" dirty="0">
                <a:solidFill>
                  <a:schemeClr val="lt1"/>
                </a:solidFill>
                <a:latin typeface="Times New Roman" panose="02020603050405020304" pitchFamily="18" charset="0"/>
                <a:cs typeface="Times New Roman" panose="02020603050405020304" pitchFamily="18" charset="0"/>
              </a:rPr>
              <a:t>Clinical risks for providers </a:t>
            </a:r>
          </a:p>
          <a:p>
            <a:pPr marL="914400" lvl="1" indent="-323850" algn="l" rtl="0">
              <a:lnSpc>
                <a:spcPct val="115000"/>
              </a:lnSpc>
              <a:spcBef>
                <a:spcPts val="0"/>
              </a:spcBef>
              <a:spcAft>
                <a:spcPts val="0"/>
              </a:spcAft>
              <a:buClr>
                <a:schemeClr val="lt1"/>
              </a:buClr>
              <a:buSzPts val="1500"/>
              <a:buChar char="○"/>
            </a:pPr>
            <a:r>
              <a:rPr lang="en-US" sz="1500" dirty="0">
                <a:solidFill>
                  <a:schemeClr val="lt1"/>
                </a:solidFill>
                <a:latin typeface="Times New Roman" panose="02020603050405020304" pitchFamily="18" charset="0"/>
                <a:cs typeface="Times New Roman" panose="02020603050405020304" pitchFamily="18" charset="0"/>
              </a:rPr>
              <a:t>Hesitancy to change for various departments</a:t>
            </a:r>
          </a:p>
        </p:txBody>
      </p:sp>
      <p:pic>
        <p:nvPicPr>
          <p:cNvPr id="119" name="Google Shape;119;p19"/>
          <p:cNvPicPr preferRelativeResize="0"/>
          <p:nvPr/>
        </p:nvPicPr>
        <p:blipFill>
          <a:blip r:embed="rId3">
            <a:alphaModFix/>
          </a:blip>
          <a:stretch>
            <a:fillRect/>
          </a:stretch>
        </p:blipFill>
        <p:spPr>
          <a:xfrm>
            <a:off x="4572000" y="1067425"/>
            <a:ext cx="4416298" cy="33054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238750"/>
            <a:ext cx="3127500" cy="1040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483"/>
              <a:buFont typeface="Arial"/>
              <a:buNone/>
            </a:pPr>
            <a:r>
              <a:rPr lang="en" sz="3100"/>
              <a:t>Description of Problem</a:t>
            </a:r>
            <a:endParaRPr sz="3100"/>
          </a:p>
          <a:p>
            <a:pPr marL="0" lvl="0" indent="0" algn="l" rtl="0">
              <a:spcBef>
                <a:spcPts val="0"/>
              </a:spcBef>
              <a:spcAft>
                <a:spcPts val="0"/>
              </a:spcAft>
              <a:buNone/>
            </a:pPr>
            <a:endParaRPr/>
          </a:p>
        </p:txBody>
      </p:sp>
      <p:sp>
        <p:nvSpPr>
          <p:cNvPr id="125" name="Google Shape;125;p20"/>
          <p:cNvSpPr txBox="1">
            <a:spLocks noGrp="1"/>
          </p:cNvSpPr>
          <p:nvPr>
            <p:ph type="body" idx="1"/>
          </p:nvPr>
        </p:nvSpPr>
        <p:spPr>
          <a:xfrm>
            <a:off x="311700" y="1279450"/>
            <a:ext cx="3127500" cy="3785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Char char="●"/>
            </a:pPr>
            <a:r>
              <a:rPr lang="en" sz="1500" dirty="0">
                <a:solidFill>
                  <a:schemeClr val="lt1"/>
                </a:solidFill>
              </a:rPr>
              <a:t>Final agenda would be to arrive how we could reorganize health care delivery through value-based approaches such that the NHS commission in England and the patients or the population that is being targeted would benefit.</a:t>
            </a:r>
            <a:endParaRPr sz="1500" dirty="0">
              <a:solidFill>
                <a:schemeClr val="lt1"/>
              </a:solidFill>
            </a:endParaRPr>
          </a:p>
          <a:p>
            <a:pPr marL="457200" lvl="0" indent="-323850" algn="l" rtl="0">
              <a:spcBef>
                <a:spcPts val="0"/>
              </a:spcBef>
              <a:spcAft>
                <a:spcPts val="0"/>
              </a:spcAft>
              <a:buClr>
                <a:schemeClr val="lt1"/>
              </a:buClr>
              <a:buSzPts val="1500"/>
              <a:buChar char="●"/>
            </a:pPr>
            <a:r>
              <a:rPr lang="en" sz="1500" dirty="0">
                <a:solidFill>
                  <a:schemeClr val="lt1"/>
                </a:solidFill>
              </a:rPr>
              <a:t>New system that is to be implemented must lead to better patient outcomes and coordinate well with the incentives.</a:t>
            </a:r>
            <a:endParaRPr sz="1500" dirty="0">
              <a:solidFill>
                <a:schemeClr val="lt1"/>
              </a:solidFill>
            </a:endParaRPr>
          </a:p>
        </p:txBody>
      </p:sp>
      <p:pic>
        <p:nvPicPr>
          <p:cNvPr id="126" name="Google Shape;126;p20"/>
          <p:cNvPicPr preferRelativeResize="0"/>
          <p:nvPr/>
        </p:nvPicPr>
        <p:blipFill>
          <a:blip r:embed="rId3">
            <a:alphaModFix/>
          </a:blip>
          <a:stretch>
            <a:fillRect/>
          </a:stretch>
        </p:blipFill>
        <p:spPr>
          <a:xfrm>
            <a:off x="4111200" y="1122525"/>
            <a:ext cx="4870275" cy="3225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body" idx="4294967295"/>
          </p:nvPr>
        </p:nvSpPr>
        <p:spPr>
          <a:xfrm>
            <a:off x="311700" y="1479400"/>
            <a:ext cx="4260300" cy="3664200"/>
          </a:xfrm>
          <a:prstGeom prst="rect">
            <a:avLst/>
          </a:prstGeom>
        </p:spPr>
        <p:txBody>
          <a:bodyPr spcFirstLastPara="1" wrap="square" lIns="91425" tIns="91425" rIns="91425" bIns="91425" anchor="t" anchorCtr="0">
            <a:normAutofit/>
          </a:bodyPr>
          <a:lstStyle/>
          <a:p>
            <a:pPr marL="457200" lvl="0" indent="-314325" algn="l" rtl="0">
              <a:spcBef>
                <a:spcPts val="120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The only true measures of quality: </a:t>
            </a:r>
            <a:r>
              <a:rPr lang="en-US" sz="1350" b="1">
                <a:solidFill>
                  <a:schemeClr val="dk1"/>
                </a:solidFill>
                <a:latin typeface="Times New Roman" panose="02020603050405020304" pitchFamily="18" charset="0"/>
                <a:cs typeface="Times New Roman" panose="02020603050405020304" pitchFamily="18" charset="0"/>
              </a:rPr>
              <a:t>the outcomes that matter to patients. </a:t>
            </a:r>
          </a:p>
          <a:p>
            <a:pPr marL="457200" lvl="0" indent="0" algn="l" rtl="0">
              <a:spcBef>
                <a:spcPts val="1200"/>
              </a:spcBef>
              <a:spcAft>
                <a:spcPts val="0"/>
              </a:spcAft>
              <a:buNone/>
            </a:pPr>
            <a:endParaRPr lang="en-US" sz="1350">
              <a:solidFill>
                <a:schemeClr val="dk1"/>
              </a:solidFill>
              <a:latin typeface="Times New Roman" panose="02020603050405020304" pitchFamily="18" charset="0"/>
              <a:cs typeface="Times New Roman" panose="02020603050405020304" pitchFamily="18" charset="0"/>
            </a:endParaRPr>
          </a:p>
          <a:p>
            <a:pPr marL="457200" lvl="0" indent="-314325" algn="l" rtl="0">
              <a:spcBef>
                <a:spcPts val="1200"/>
              </a:spcBef>
              <a:spcAft>
                <a:spcPts val="0"/>
              </a:spcAft>
              <a:buClr>
                <a:schemeClr val="dk1"/>
              </a:buClr>
              <a:buSzPts val="1350"/>
              <a:buChar char="●"/>
            </a:pPr>
            <a:r>
              <a:rPr lang="en-US" sz="1350">
                <a:solidFill>
                  <a:schemeClr val="dk1"/>
                </a:solidFill>
                <a:latin typeface="Times New Roman" panose="02020603050405020304" pitchFamily="18" charset="0"/>
                <a:cs typeface="Times New Roman" panose="02020603050405020304" pitchFamily="18" charset="0"/>
              </a:rPr>
              <a:t>Outcomes are </a:t>
            </a:r>
            <a:r>
              <a:rPr lang="en-US" sz="1350" b="1">
                <a:solidFill>
                  <a:schemeClr val="dk1"/>
                </a:solidFill>
                <a:latin typeface="Times New Roman" panose="02020603050405020304" pitchFamily="18" charset="0"/>
                <a:cs typeface="Times New Roman" panose="02020603050405020304" pitchFamily="18" charset="0"/>
              </a:rPr>
              <a:t>a strong too</a:t>
            </a:r>
            <a:r>
              <a:rPr lang="en-US" sz="1350">
                <a:solidFill>
                  <a:schemeClr val="dk1"/>
                </a:solidFill>
                <a:latin typeface="Times New Roman" panose="02020603050405020304" pitchFamily="18" charset="0"/>
                <a:cs typeface="Times New Roman" panose="02020603050405020304" pitchFamily="18" charset="0"/>
              </a:rPr>
              <a:t>l to increase transparency and doctors' satisfaction, not simply that of patients (and owners). </a:t>
            </a:r>
          </a:p>
          <a:p>
            <a:pPr marL="457200" lvl="0" indent="0" algn="l" rtl="0">
              <a:spcBef>
                <a:spcPts val="1200"/>
              </a:spcBef>
              <a:spcAft>
                <a:spcPts val="0"/>
              </a:spcAft>
              <a:buNone/>
            </a:pPr>
            <a:endParaRPr lang="en-US" sz="1350">
              <a:solidFill>
                <a:schemeClr val="dk1"/>
              </a:solidFill>
              <a:latin typeface="Times New Roman" panose="02020603050405020304" pitchFamily="18" charset="0"/>
              <a:cs typeface="Times New Roman" panose="02020603050405020304" pitchFamily="18" charset="0"/>
            </a:endParaRPr>
          </a:p>
          <a:p>
            <a:pPr marL="457200" lvl="0" indent="-314325" algn="l" rtl="0">
              <a:spcBef>
                <a:spcPts val="1200"/>
              </a:spcBef>
              <a:spcAft>
                <a:spcPts val="0"/>
              </a:spcAft>
              <a:buClr>
                <a:schemeClr val="dk1"/>
              </a:buClr>
              <a:buSzPts val="1350"/>
              <a:buChar char="●"/>
            </a:pPr>
            <a:r>
              <a:rPr lang="en-US" sz="1350" b="1">
                <a:solidFill>
                  <a:schemeClr val="dk1"/>
                </a:solidFill>
                <a:latin typeface="Times New Roman" panose="02020603050405020304" pitchFamily="18" charset="0"/>
                <a:cs typeface="Times New Roman" panose="02020603050405020304" pitchFamily="18" charset="0"/>
              </a:rPr>
              <a:t>Cost reduction and value enhancement</a:t>
            </a:r>
            <a:r>
              <a:rPr lang="en-US" sz="1350">
                <a:solidFill>
                  <a:schemeClr val="dk1"/>
                </a:solidFill>
                <a:latin typeface="Times New Roman" panose="02020603050405020304" pitchFamily="18" charset="0"/>
                <a:cs typeface="Times New Roman" panose="02020603050405020304" pitchFamily="18" charset="0"/>
              </a:rPr>
              <a:t> are both strongly influenced by outcome improvement.</a:t>
            </a:r>
          </a:p>
          <a:p>
            <a:pPr marL="457200" lvl="0" indent="0" algn="l" rtl="0">
              <a:spcBef>
                <a:spcPts val="1200"/>
              </a:spcBef>
              <a:spcAft>
                <a:spcPts val="0"/>
              </a:spcAft>
              <a:buNone/>
            </a:pPr>
            <a:endParaRPr lang="en-US" sz="1350">
              <a:solidFill>
                <a:schemeClr val="dk1"/>
              </a:solidFill>
              <a:latin typeface="Times New Roman" panose="02020603050405020304" pitchFamily="18" charset="0"/>
              <a:cs typeface="Times New Roman" panose="02020603050405020304" pitchFamily="18" charset="0"/>
            </a:endParaRPr>
          </a:p>
        </p:txBody>
      </p:sp>
      <p:sp>
        <p:nvSpPr>
          <p:cNvPr id="132" name="Google Shape;132;p21"/>
          <p:cNvSpPr txBox="1"/>
          <p:nvPr/>
        </p:nvSpPr>
        <p:spPr>
          <a:xfrm>
            <a:off x="607500" y="308325"/>
            <a:ext cx="7929000" cy="83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1100"/>
              </a:spcAft>
              <a:buNone/>
            </a:pPr>
            <a:r>
              <a:rPr lang="en" sz="1950">
                <a:solidFill>
                  <a:schemeClr val="dk1"/>
                </a:solidFill>
              </a:rPr>
              <a:t>Why these outcomes and measuring them all matter for high quality in healthcare—hence the value?</a:t>
            </a:r>
            <a:endParaRPr sz="1950">
              <a:solidFill>
                <a:schemeClr val="dk1"/>
              </a:solidFill>
            </a:endParaRPr>
          </a:p>
        </p:txBody>
      </p:sp>
      <p:sp>
        <p:nvSpPr>
          <p:cNvPr id="133" name="Google Shape;133;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Value Based Care </a:t>
            </a:r>
            <a:endParaRPr/>
          </a:p>
        </p:txBody>
      </p:sp>
      <p:pic>
        <p:nvPicPr>
          <p:cNvPr id="134" name="Google Shape;134;p21"/>
          <p:cNvPicPr preferRelativeResize="0"/>
          <p:nvPr/>
        </p:nvPicPr>
        <p:blipFill rotWithShape="1">
          <a:blip r:embed="rId3">
            <a:alphaModFix/>
          </a:blip>
          <a:srcRect t="9730"/>
          <a:stretch/>
        </p:blipFill>
        <p:spPr>
          <a:xfrm>
            <a:off x="4836225" y="1392875"/>
            <a:ext cx="3700275" cy="3340275"/>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5626</Words>
  <Application>Microsoft Office PowerPoint</Application>
  <PresentationFormat>On-screen Show (16:9)</PresentationFormat>
  <Paragraphs>298</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Merriweather</vt:lpstr>
      <vt:lpstr>Comfortaa</vt:lpstr>
      <vt:lpstr>Arial</vt:lpstr>
      <vt:lpstr>Roboto</vt:lpstr>
      <vt:lpstr>Times New Roman</vt:lpstr>
      <vt:lpstr>Paradigm</vt:lpstr>
      <vt:lpstr>Reorganizing Health Care Delivery Through a Value Based Approach</vt:lpstr>
      <vt:lpstr> Overview of the Case </vt:lpstr>
      <vt:lpstr>Overview of the Case </vt:lpstr>
      <vt:lpstr>Description of Scale</vt:lpstr>
      <vt:lpstr>Description of Scale (Cont)</vt:lpstr>
      <vt:lpstr>Description of Scale (Cont)</vt:lpstr>
      <vt:lpstr>Description of   Problem</vt:lpstr>
      <vt:lpstr>Description of Problem </vt:lpstr>
      <vt:lpstr>Value Based Care </vt:lpstr>
      <vt:lpstr>Value Based Care </vt:lpstr>
      <vt:lpstr>Goals of the problem</vt:lpstr>
      <vt:lpstr>Goals of the problem </vt:lpstr>
      <vt:lpstr>Health Care Informatics Relevancy</vt:lpstr>
      <vt:lpstr>Health Care Informatics Relevancy </vt:lpstr>
      <vt:lpstr>Health Care Informatics Relevancy</vt:lpstr>
      <vt:lpstr>Effects </vt:lpstr>
      <vt:lpstr>Goals Assessment</vt:lpstr>
      <vt:lpstr>Goals Assessment</vt:lpstr>
      <vt:lpstr>Goals Assessment</vt:lpstr>
      <vt:lpstr>Case Study Recommendations</vt:lpstr>
      <vt:lpstr>Recommendations to Improve the Value Based Healthcare System</vt:lpstr>
      <vt:lpstr>Recommendations to Improve the Value Based Healthcare System</vt:lpstr>
      <vt:lpstr>Recommendations to Improve Other Chronic Diseases</vt:lpstr>
      <vt:lpstr>Recommendations</vt:lpstr>
      <vt:lpstr>Recommendations </vt:lpstr>
      <vt:lpstr>Our Recommendations </vt:lpstr>
      <vt:lpstr>WHAT CCGs MUST DO :COMMISSIONING FOR OUTCOMES  </vt:lpstr>
      <vt:lpstr>COSTS </vt:lpstr>
      <vt:lpstr>Q1: Why implement value-based care? Is there a need to monitor outcomes across the integrated practice unit (IPU) and modify provider contracts? </vt:lpstr>
      <vt:lpstr>Q2: Value-based commissioning is a very new proposition in the health system. How is it different from earlier initiatives in the areas of patient safety, quality management, or patient flow optimization? </vt:lpstr>
      <vt:lpstr>Q3: If you were a physician, how comfortable would you be signing a contract where a portion of your income is tied to the performance of other physicians in the value chain?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Reorganizing Health Care Delivery Through a Value Based Approach</dc:title>
  <dc:creator>Keshav Kumar</dc:creator>
  <cp:lastModifiedBy>Keshav Kumar</cp:lastModifiedBy>
  <cp:revision>2</cp:revision>
  <dcterms:modified xsi:type="dcterms:W3CDTF">2024-03-07T20:00:32Z</dcterms:modified>
</cp:coreProperties>
</file>